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86"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embeddedFontLst>
    <p:embeddedFont>
      <p:font typeface="Georgia" panose="02040502050405020303" pitchFamily="18"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Oswald" panose="00000500000000000000" pitchFamily="2"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ioyGxmn+oH+qT/ADC/oP9UCcBQ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3DB0C-146E-4ED0-B4AD-F1292DE75717}" v="4" dt="2024-01-22T16:57:58.935"/>
  </p1510:revLst>
</p1510:revInfo>
</file>

<file path=ppt/tableStyles.xml><?xml version="1.0" encoding="utf-8"?>
<a:tblStyleLst xmlns:a="http://schemas.openxmlformats.org/drawingml/2006/main" def="{EEF3057E-9DC2-4EF6-A6A7-A0EB64B44C80}">
  <a:tblStyle styleId="{EEF3057E-9DC2-4EF6-A6A7-A0EB64B44C8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Pacheco" userId="1a6df5eb-b4eb-4959-9ba2-5164be292f53" providerId="ADAL" clId="{F493DB0C-146E-4ED0-B4AD-F1292DE75717}"/>
    <pc:docChg chg="undo custSel modSld">
      <pc:chgData name="Mark Pacheco" userId="1a6df5eb-b4eb-4959-9ba2-5164be292f53" providerId="ADAL" clId="{F493DB0C-146E-4ED0-B4AD-F1292DE75717}" dt="2024-01-23T20:10:12.836" v="1201" actId="27636"/>
      <pc:docMkLst>
        <pc:docMk/>
      </pc:docMkLst>
      <pc:sldChg chg="modSp mod">
        <pc:chgData name="Mark Pacheco" userId="1a6df5eb-b4eb-4959-9ba2-5164be292f53" providerId="ADAL" clId="{F493DB0C-146E-4ED0-B4AD-F1292DE75717}" dt="2024-01-22T15:25:24.865" v="1131" actId="6549"/>
        <pc:sldMkLst>
          <pc:docMk/>
          <pc:sldMk cId="0" sldId="264"/>
        </pc:sldMkLst>
        <pc:spChg chg="mod">
          <ac:chgData name="Mark Pacheco" userId="1a6df5eb-b4eb-4959-9ba2-5164be292f53" providerId="ADAL" clId="{F493DB0C-146E-4ED0-B4AD-F1292DE75717}" dt="2024-01-22T15:25:24.865" v="1131" actId="6549"/>
          <ac:spMkLst>
            <pc:docMk/>
            <pc:sldMk cId="0" sldId="264"/>
            <ac:spMk id="190" creationId="{00000000-0000-0000-0000-000000000000}"/>
          </ac:spMkLst>
        </pc:spChg>
      </pc:sldChg>
      <pc:sldChg chg="modSp mod">
        <pc:chgData name="Mark Pacheco" userId="1a6df5eb-b4eb-4959-9ba2-5164be292f53" providerId="ADAL" clId="{F493DB0C-146E-4ED0-B4AD-F1292DE75717}" dt="2024-01-19T21:26:08.096" v="827" actId="6549"/>
        <pc:sldMkLst>
          <pc:docMk/>
          <pc:sldMk cId="0" sldId="265"/>
        </pc:sldMkLst>
        <pc:spChg chg="mod">
          <ac:chgData name="Mark Pacheco" userId="1a6df5eb-b4eb-4959-9ba2-5164be292f53" providerId="ADAL" clId="{F493DB0C-146E-4ED0-B4AD-F1292DE75717}" dt="2024-01-19T21:26:08.096" v="827" actId="6549"/>
          <ac:spMkLst>
            <pc:docMk/>
            <pc:sldMk cId="0" sldId="265"/>
            <ac:spMk id="197" creationId="{00000000-0000-0000-0000-000000000000}"/>
          </ac:spMkLst>
        </pc:spChg>
      </pc:sldChg>
      <pc:sldChg chg="modSp mod">
        <pc:chgData name="Mark Pacheco" userId="1a6df5eb-b4eb-4959-9ba2-5164be292f53" providerId="ADAL" clId="{F493DB0C-146E-4ED0-B4AD-F1292DE75717}" dt="2024-01-23T20:10:12.836" v="1201" actId="27636"/>
        <pc:sldMkLst>
          <pc:docMk/>
          <pc:sldMk cId="0" sldId="268"/>
        </pc:sldMkLst>
        <pc:spChg chg="mod">
          <ac:chgData name="Mark Pacheco" userId="1a6df5eb-b4eb-4959-9ba2-5164be292f53" providerId="ADAL" clId="{F493DB0C-146E-4ED0-B4AD-F1292DE75717}" dt="2024-01-23T20:10:12.836" v="1201" actId="27636"/>
          <ac:spMkLst>
            <pc:docMk/>
            <pc:sldMk cId="0" sldId="268"/>
            <ac:spMk id="219" creationId="{00000000-0000-0000-0000-000000000000}"/>
          </ac:spMkLst>
        </pc:spChg>
      </pc:sldChg>
      <pc:sldChg chg="modSp mod">
        <pc:chgData name="Mark Pacheco" userId="1a6df5eb-b4eb-4959-9ba2-5164be292f53" providerId="ADAL" clId="{F493DB0C-146E-4ED0-B4AD-F1292DE75717}" dt="2024-01-22T15:23:32.891" v="1070" actId="20577"/>
        <pc:sldMkLst>
          <pc:docMk/>
          <pc:sldMk cId="0" sldId="271"/>
        </pc:sldMkLst>
        <pc:spChg chg="mod">
          <ac:chgData name="Mark Pacheco" userId="1a6df5eb-b4eb-4959-9ba2-5164be292f53" providerId="ADAL" clId="{F493DB0C-146E-4ED0-B4AD-F1292DE75717}" dt="2024-01-22T15:23:32.891" v="1070" actId="20577"/>
          <ac:spMkLst>
            <pc:docMk/>
            <pc:sldMk cId="0" sldId="271"/>
            <ac:spMk id="245" creationId="{00000000-0000-0000-0000-000000000000}"/>
          </ac:spMkLst>
        </pc:spChg>
      </pc:sldChg>
      <pc:sldChg chg="modSp mod">
        <pc:chgData name="Mark Pacheco" userId="1a6df5eb-b4eb-4959-9ba2-5164be292f53" providerId="ADAL" clId="{F493DB0C-146E-4ED0-B4AD-F1292DE75717}" dt="2024-01-22T16:58:18.209" v="1199" actId="20577"/>
        <pc:sldMkLst>
          <pc:docMk/>
          <pc:sldMk cId="2475413472" sldId="286"/>
        </pc:sldMkLst>
        <pc:spChg chg="mod">
          <ac:chgData name="Mark Pacheco" userId="1a6df5eb-b4eb-4959-9ba2-5164be292f53" providerId="ADAL" clId="{F493DB0C-146E-4ED0-B4AD-F1292DE75717}" dt="2024-01-22T16:57:55.237" v="1133" actId="20577"/>
          <ac:spMkLst>
            <pc:docMk/>
            <pc:sldMk cId="2475413472" sldId="286"/>
            <ac:spMk id="181" creationId="{00000000-0000-0000-0000-000000000000}"/>
          </ac:spMkLst>
        </pc:spChg>
        <pc:spChg chg="mod">
          <ac:chgData name="Mark Pacheco" userId="1a6df5eb-b4eb-4959-9ba2-5164be292f53" providerId="ADAL" clId="{F493DB0C-146E-4ED0-B4AD-F1292DE75717}" dt="2024-01-22T16:58:18.209" v="1199" actId="20577"/>
          <ac:spMkLst>
            <pc:docMk/>
            <pc:sldMk cId="2475413472" sldId="286"/>
            <ac:spMk id="18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a:t>
            </a:fld>
            <a:endParaRPr sz="120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6009748ea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266009748ea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661eab724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2661eab724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661eab724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2661eab724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661eab724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2661eab724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058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1">
  <p:cSld name="layout 1">
    <p:bg>
      <p:bgPr>
        <a:solidFill>
          <a:schemeClr val="lt1"/>
        </a:solidFill>
        <a:effectLst/>
      </p:bgPr>
    </p:bg>
    <p:spTree>
      <p:nvGrpSpPr>
        <p:cNvPr id="1" name="Shape 10"/>
        <p:cNvGrpSpPr/>
        <p:nvPr/>
      </p:nvGrpSpPr>
      <p:grpSpPr>
        <a:xfrm>
          <a:off x="0" y="0"/>
          <a:ext cx="0" cy="0"/>
          <a:chOff x="0" y="0"/>
          <a:chExt cx="0" cy="0"/>
        </a:xfrm>
      </p:grpSpPr>
      <p:sp>
        <p:nvSpPr>
          <p:cNvPr id="11" name="Google Shape;11;p43"/>
          <p:cNvSpPr txBox="1">
            <a:spLocks noGrp="1"/>
          </p:cNvSpPr>
          <p:nvPr>
            <p:ph type="body" idx="1"/>
          </p:nvPr>
        </p:nvSpPr>
        <p:spPr>
          <a:xfrm>
            <a:off x="3000375" y="309880"/>
            <a:ext cx="6191250" cy="1086485"/>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yout 10">
  <p:cSld name="layout 10">
    <p:bg>
      <p:bgPr>
        <a:solidFill>
          <a:schemeClr val="lt1"/>
        </a:solidFill>
        <a:effectLst/>
      </p:bgPr>
    </p:bg>
    <p:spTree>
      <p:nvGrpSpPr>
        <p:cNvPr id="1" name="Shape 46"/>
        <p:cNvGrpSpPr/>
        <p:nvPr/>
      </p:nvGrpSpPr>
      <p:grpSpPr>
        <a:xfrm>
          <a:off x="0" y="0"/>
          <a:ext cx="0" cy="0"/>
          <a:chOff x="0" y="0"/>
          <a:chExt cx="0" cy="0"/>
        </a:xfrm>
      </p:grpSpPr>
      <p:sp>
        <p:nvSpPr>
          <p:cNvPr id="47" name="Google Shape;47;p52"/>
          <p:cNvSpPr txBox="1">
            <a:spLocks noGrp="1"/>
          </p:cNvSpPr>
          <p:nvPr>
            <p:ph type="body" idx="1"/>
          </p:nvPr>
        </p:nvSpPr>
        <p:spPr>
          <a:xfrm>
            <a:off x="0" y="12700"/>
            <a:ext cx="5943600" cy="651510"/>
          </a:xfrm>
          <a:prstGeom prst="rect">
            <a:avLst/>
          </a:prstGeom>
          <a:solidFill>
            <a:srgbClr val="E8482F"/>
          </a:solidFill>
          <a:ln>
            <a:noFill/>
          </a:ln>
        </p:spPr>
        <p:txBody>
          <a:bodyPr spcFirstLastPara="1" wrap="square" lIns="0" tIns="895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48" name="Google Shape;48;p52"/>
          <p:cNvSpPr txBox="1">
            <a:spLocks noGrp="1"/>
          </p:cNvSpPr>
          <p:nvPr>
            <p:ph type="body" idx="2"/>
          </p:nvPr>
        </p:nvSpPr>
        <p:spPr>
          <a:xfrm>
            <a:off x="0" y="1557655"/>
            <a:ext cx="5943600" cy="5122545"/>
          </a:xfrm>
          <a:prstGeom prst="rect">
            <a:avLst/>
          </a:prstGeom>
          <a:noFill/>
          <a:ln>
            <a:noFill/>
          </a:ln>
        </p:spPr>
        <p:txBody>
          <a:bodyPr spcFirstLastPara="1" wrap="square" lIns="0" tIns="0"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yout 14">
  <p:cSld name="layout 14">
    <p:bg>
      <p:bgPr>
        <a:solidFill>
          <a:schemeClr val="lt1"/>
        </a:solidFill>
        <a:effectLst/>
      </p:bgPr>
    </p:bg>
    <p:spTree>
      <p:nvGrpSpPr>
        <p:cNvPr id="1" name="Shape 49"/>
        <p:cNvGrpSpPr/>
        <p:nvPr/>
      </p:nvGrpSpPr>
      <p:grpSpPr>
        <a:xfrm>
          <a:off x="0" y="0"/>
          <a:ext cx="0" cy="0"/>
          <a:chOff x="0" y="0"/>
          <a:chExt cx="0" cy="0"/>
        </a:xfrm>
      </p:grpSpPr>
      <p:sp>
        <p:nvSpPr>
          <p:cNvPr id="50" name="Google Shape;50;p53"/>
          <p:cNvSpPr txBox="1">
            <a:spLocks noGrp="1"/>
          </p:cNvSpPr>
          <p:nvPr>
            <p:ph type="body" idx="1"/>
          </p:nvPr>
        </p:nvSpPr>
        <p:spPr>
          <a:xfrm>
            <a:off x="0" y="330200"/>
            <a:ext cx="4191000" cy="657225"/>
          </a:xfrm>
          <a:prstGeom prst="rect">
            <a:avLst/>
          </a:prstGeom>
          <a:solidFill>
            <a:srgbClr val="E8482F"/>
          </a:solidFill>
          <a:ln>
            <a:noFill/>
          </a:ln>
        </p:spPr>
        <p:txBody>
          <a:bodyPr spcFirstLastPara="1" wrap="square" lIns="0" tIns="9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51" name="Google Shape;51;p53"/>
          <p:cNvSpPr txBox="1">
            <a:spLocks noGrp="1"/>
          </p:cNvSpPr>
          <p:nvPr>
            <p:ph type="body" idx="2"/>
          </p:nvPr>
        </p:nvSpPr>
        <p:spPr>
          <a:xfrm>
            <a:off x="1609090" y="1868170"/>
            <a:ext cx="7340600" cy="4090670"/>
          </a:xfrm>
          <a:prstGeom prst="rect">
            <a:avLst/>
          </a:prstGeom>
          <a:noFill/>
          <a:ln>
            <a:noFill/>
          </a:ln>
        </p:spPr>
        <p:txBody>
          <a:bodyPr spcFirstLastPara="1" wrap="square" lIns="0" tIns="139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yout 11">
  <p:cSld name="layout 11">
    <p:bg>
      <p:bgPr>
        <a:solidFill>
          <a:schemeClr val="lt1"/>
        </a:solidFill>
        <a:effectLst/>
      </p:bgPr>
    </p:bg>
    <p:spTree>
      <p:nvGrpSpPr>
        <p:cNvPr id="1" name="Shape 52"/>
        <p:cNvGrpSpPr/>
        <p:nvPr/>
      </p:nvGrpSpPr>
      <p:grpSpPr>
        <a:xfrm>
          <a:off x="0" y="0"/>
          <a:ext cx="0" cy="0"/>
          <a:chOff x="0" y="0"/>
          <a:chExt cx="0" cy="0"/>
        </a:xfrm>
      </p:grpSpPr>
      <p:sp>
        <p:nvSpPr>
          <p:cNvPr id="53" name="Google Shape;53;p54"/>
          <p:cNvSpPr txBox="1">
            <a:spLocks noGrp="1"/>
          </p:cNvSpPr>
          <p:nvPr>
            <p:ph type="body" idx="1"/>
          </p:nvPr>
        </p:nvSpPr>
        <p:spPr>
          <a:xfrm>
            <a:off x="657225" y="90805"/>
            <a:ext cx="5172075" cy="534035"/>
          </a:xfrm>
          <a:prstGeom prst="rect">
            <a:avLst/>
          </a:prstGeom>
          <a:noFill/>
          <a:ln>
            <a:noFill/>
          </a:ln>
        </p:spPr>
        <p:txBody>
          <a:bodyPr spcFirstLastPara="1" wrap="square" lIns="0" tIns="88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yout 12">
  <p:cSld name="layout 12">
    <p:bg>
      <p:bgPr>
        <a:solidFill>
          <a:schemeClr val="lt1"/>
        </a:solidFill>
        <a:effectLst/>
      </p:bgPr>
    </p:bg>
    <p:spTree>
      <p:nvGrpSpPr>
        <p:cNvPr id="1" name="Shape 54"/>
        <p:cNvGrpSpPr/>
        <p:nvPr/>
      </p:nvGrpSpPr>
      <p:grpSpPr>
        <a:xfrm>
          <a:off x="0" y="0"/>
          <a:ext cx="0" cy="0"/>
          <a:chOff x="0" y="0"/>
          <a:chExt cx="0" cy="0"/>
        </a:xfrm>
      </p:grpSpPr>
      <p:sp>
        <p:nvSpPr>
          <p:cNvPr id="55" name="Google Shape;55;p55"/>
          <p:cNvSpPr txBox="1">
            <a:spLocks noGrp="1"/>
          </p:cNvSpPr>
          <p:nvPr>
            <p:ph type="body" idx="1"/>
          </p:nvPr>
        </p:nvSpPr>
        <p:spPr>
          <a:xfrm>
            <a:off x="0" y="330200"/>
            <a:ext cx="4182110" cy="657225"/>
          </a:xfrm>
          <a:prstGeom prst="rect">
            <a:avLst/>
          </a:prstGeom>
          <a:solidFill>
            <a:srgbClr val="E8482F"/>
          </a:solidFill>
          <a:ln>
            <a:noFill/>
          </a:ln>
        </p:spPr>
        <p:txBody>
          <a:bodyPr spcFirstLastPara="1" wrap="square" lIns="0" tIns="9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56" name="Google Shape;56;p55"/>
          <p:cNvSpPr txBox="1">
            <a:spLocks noGrp="1"/>
          </p:cNvSpPr>
          <p:nvPr>
            <p:ph type="body" idx="2"/>
          </p:nvPr>
        </p:nvSpPr>
        <p:spPr>
          <a:xfrm>
            <a:off x="0" y="1215390"/>
            <a:ext cx="11430000" cy="4743450"/>
          </a:xfrm>
          <a:prstGeom prst="rect">
            <a:avLst/>
          </a:prstGeom>
          <a:noFill/>
          <a:ln>
            <a:noFill/>
          </a:ln>
        </p:spPr>
        <p:txBody>
          <a:bodyPr spcFirstLastPara="1" wrap="square" lIns="0" tIns="127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15">
  <p:cSld name="layout 15">
    <p:bg>
      <p:bgPr>
        <a:solidFill>
          <a:schemeClr val="lt1"/>
        </a:solidFill>
        <a:effectLst/>
      </p:bgPr>
    </p:bg>
    <p:spTree>
      <p:nvGrpSpPr>
        <p:cNvPr id="1" name="Shape 57"/>
        <p:cNvGrpSpPr/>
        <p:nvPr/>
      </p:nvGrpSpPr>
      <p:grpSpPr>
        <a:xfrm>
          <a:off x="0" y="0"/>
          <a:ext cx="0" cy="0"/>
          <a:chOff x="0" y="0"/>
          <a:chExt cx="0" cy="0"/>
        </a:xfrm>
      </p:grpSpPr>
      <p:sp>
        <p:nvSpPr>
          <p:cNvPr id="58" name="Google Shape;58;p56"/>
          <p:cNvSpPr txBox="1">
            <a:spLocks noGrp="1"/>
          </p:cNvSpPr>
          <p:nvPr>
            <p:ph type="body" idx="1"/>
          </p:nvPr>
        </p:nvSpPr>
        <p:spPr>
          <a:xfrm>
            <a:off x="121920" y="86995"/>
            <a:ext cx="4422775" cy="489585"/>
          </a:xfrm>
          <a:prstGeom prst="rect">
            <a:avLst/>
          </a:prstGeom>
          <a:noFill/>
          <a:ln>
            <a:noFill/>
          </a:ln>
        </p:spPr>
        <p:txBody>
          <a:bodyPr spcFirstLastPara="1" wrap="square" lIns="0" tIns="12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yout 21">
  <p:cSld name="layout 21">
    <p:bg>
      <p:bgPr>
        <a:solidFill>
          <a:schemeClr val="lt1"/>
        </a:solidFill>
        <a:effectLst/>
      </p:bgPr>
    </p:bg>
    <p:spTree>
      <p:nvGrpSpPr>
        <p:cNvPr id="1" name="Shape 59"/>
        <p:cNvGrpSpPr/>
        <p:nvPr/>
      </p:nvGrpSpPr>
      <p:grpSpPr>
        <a:xfrm>
          <a:off x="0" y="0"/>
          <a:ext cx="0" cy="0"/>
          <a:chOff x="0" y="0"/>
          <a:chExt cx="0" cy="0"/>
        </a:xfrm>
      </p:grpSpPr>
      <p:sp>
        <p:nvSpPr>
          <p:cNvPr id="60" name="Google Shape;60;p57"/>
          <p:cNvSpPr txBox="1">
            <a:spLocks noGrp="1"/>
          </p:cNvSpPr>
          <p:nvPr>
            <p:ph type="body" idx="1"/>
          </p:nvPr>
        </p:nvSpPr>
        <p:spPr>
          <a:xfrm>
            <a:off x="0" y="469900"/>
            <a:ext cx="5486400" cy="657860"/>
          </a:xfrm>
          <a:prstGeom prst="rect">
            <a:avLst/>
          </a:prstGeom>
          <a:solidFill>
            <a:srgbClr val="E8482F"/>
          </a:solidFill>
          <a:ln>
            <a:noFill/>
          </a:ln>
        </p:spPr>
        <p:txBody>
          <a:bodyPr spcFirstLastPara="1" wrap="square" lIns="0" tIns="920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61" name="Google Shape;61;p57"/>
          <p:cNvSpPr txBox="1">
            <a:spLocks noGrp="1"/>
          </p:cNvSpPr>
          <p:nvPr>
            <p:ph type="body" idx="2"/>
          </p:nvPr>
        </p:nvSpPr>
        <p:spPr>
          <a:xfrm>
            <a:off x="250190" y="4935855"/>
            <a:ext cx="11112500" cy="1022985"/>
          </a:xfrm>
          <a:prstGeom prst="rect">
            <a:avLst/>
          </a:prstGeom>
          <a:noFill/>
          <a:ln>
            <a:noFill/>
          </a:ln>
        </p:spPr>
        <p:txBody>
          <a:bodyPr spcFirstLastPara="1" wrap="square" lIns="0" tIns="165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yout 22">
  <p:cSld name="layout 22">
    <p:bg>
      <p:bgPr>
        <a:solidFill>
          <a:schemeClr val="lt1"/>
        </a:solidFill>
        <a:effectLst/>
      </p:bgPr>
    </p:bg>
    <p:spTree>
      <p:nvGrpSpPr>
        <p:cNvPr id="1" name="Shape 62"/>
        <p:cNvGrpSpPr/>
        <p:nvPr/>
      </p:nvGrpSpPr>
      <p:grpSpPr>
        <a:xfrm>
          <a:off x="0" y="0"/>
          <a:ext cx="0" cy="0"/>
          <a:chOff x="0" y="0"/>
          <a:chExt cx="0" cy="0"/>
        </a:xfrm>
      </p:grpSpPr>
      <p:sp>
        <p:nvSpPr>
          <p:cNvPr id="63" name="Google Shape;63;p58"/>
          <p:cNvSpPr txBox="1">
            <a:spLocks noGrp="1"/>
          </p:cNvSpPr>
          <p:nvPr>
            <p:ph type="body" idx="1"/>
          </p:nvPr>
        </p:nvSpPr>
        <p:spPr>
          <a:xfrm>
            <a:off x="0" y="866775"/>
            <a:ext cx="7105650" cy="657225"/>
          </a:xfrm>
          <a:prstGeom prst="rect">
            <a:avLst/>
          </a:prstGeom>
          <a:solidFill>
            <a:srgbClr val="E8482F"/>
          </a:solidFill>
          <a:ln>
            <a:noFill/>
          </a:ln>
        </p:spPr>
        <p:txBody>
          <a:bodyPr spcFirstLastPara="1" wrap="square" lIns="0" tIns="901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64" name="Google Shape;64;p58"/>
          <p:cNvSpPr txBox="1">
            <a:spLocks noGrp="1"/>
          </p:cNvSpPr>
          <p:nvPr>
            <p:ph type="body" idx="2"/>
          </p:nvPr>
        </p:nvSpPr>
        <p:spPr>
          <a:xfrm>
            <a:off x="11748135" y="6460490"/>
            <a:ext cx="278130" cy="192405"/>
          </a:xfrm>
          <a:prstGeom prst="rect">
            <a:avLst/>
          </a:prstGeom>
          <a:noFill/>
          <a:ln>
            <a:noFill/>
          </a:ln>
        </p:spPr>
        <p:txBody>
          <a:bodyPr spcFirstLastPara="1" wrap="square" lIns="0" tIns="260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yout 23">
  <p:cSld name="layout 23">
    <p:bg>
      <p:bgPr>
        <a:solidFill>
          <a:schemeClr val="lt1"/>
        </a:solidFill>
        <a:effectLst/>
      </p:bgPr>
    </p:bg>
    <p:spTree>
      <p:nvGrpSpPr>
        <p:cNvPr id="1" name="Shape 65"/>
        <p:cNvGrpSpPr/>
        <p:nvPr/>
      </p:nvGrpSpPr>
      <p:grpSpPr>
        <a:xfrm>
          <a:off x="0" y="0"/>
          <a:ext cx="0" cy="0"/>
          <a:chOff x="0" y="0"/>
          <a:chExt cx="0" cy="0"/>
        </a:xfrm>
      </p:grpSpPr>
      <p:sp>
        <p:nvSpPr>
          <p:cNvPr id="66" name="Google Shape;66;p59"/>
          <p:cNvSpPr txBox="1">
            <a:spLocks noGrp="1"/>
          </p:cNvSpPr>
          <p:nvPr>
            <p:ph type="body" idx="1"/>
          </p:nvPr>
        </p:nvSpPr>
        <p:spPr>
          <a:xfrm>
            <a:off x="10884535" y="149860"/>
            <a:ext cx="730250" cy="532130"/>
          </a:xfrm>
          <a:prstGeom prst="rect">
            <a:avLst/>
          </a:prstGeom>
          <a:noFill/>
          <a:ln>
            <a:noFill/>
          </a:ln>
        </p:spPr>
        <p:txBody>
          <a:bodyPr spcFirstLastPara="1" wrap="square" lIns="0" tIns="5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67" name="Google Shape;67;p59"/>
          <p:cNvSpPr txBox="1">
            <a:spLocks noGrp="1"/>
          </p:cNvSpPr>
          <p:nvPr>
            <p:ph type="body" idx="2"/>
          </p:nvPr>
        </p:nvSpPr>
        <p:spPr>
          <a:xfrm>
            <a:off x="10796270" y="695325"/>
            <a:ext cx="906145" cy="523875"/>
          </a:xfrm>
          <a:prstGeom prst="rect">
            <a:avLst/>
          </a:prstGeom>
          <a:noFill/>
          <a:ln>
            <a:noFill/>
          </a:ln>
        </p:spPr>
        <p:txBody>
          <a:bodyPr spcFirstLastPara="1" wrap="square" lIns="0" tIns="5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yout 28">
  <p:cSld name="layout 28">
    <p:bg>
      <p:bgPr>
        <a:solidFill>
          <a:schemeClr val="lt1"/>
        </a:solidFill>
        <a:effectLst/>
      </p:bgPr>
    </p:bg>
    <p:spTree>
      <p:nvGrpSpPr>
        <p:cNvPr id="1" name="Shape 68"/>
        <p:cNvGrpSpPr/>
        <p:nvPr/>
      </p:nvGrpSpPr>
      <p:grpSpPr>
        <a:xfrm>
          <a:off x="0" y="0"/>
          <a:ext cx="0" cy="0"/>
          <a:chOff x="0" y="0"/>
          <a:chExt cx="0" cy="0"/>
        </a:xfrm>
      </p:grpSpPr>
      <p:sp>
        <p:nvSpPr>
          <p:cNvPr id="69" name="Google Shape;69;p60"/>
          <p:cNvSpPr txBox="1">
            <a:spLocks noGrp="1"/>
          </p:cNvSpPr>
          <p:nvPr>
            <p:ph type="body" idx="1"/>
          </p:nvPr>
        </p:nvSpPr>
        <p:spPr>
          <a:xfrm>
            <a:off x="0" y="469900"/>
            <a:ext cx="8089900" cy="648970"/>
          </a:xfrm>
          <a:prstGeom prst="rect">
            <a:avLst/>
          </a:prstGeom>
          <a:solidFill>
            <a:srgbClr val="E8482F"/>
          </a:solidFill>
          <a:ln>
            <a:noFill/>
          </a:ln>
        </p:spPr>
        <p:txBody>
          <a:bodyPr spcFirstLastPara="1" wrap="square" lIns="0" tIns="920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yout 32">
  <p:cSld name="layout 32">
    <p:bg>
      <p:bgPr>
        <a:solidFill>
          <a:schemeClr val="lt1"/>
        </a:solidFill>
        <a:effectLst/>
      </p:bgPr>
    </p:bg>
    <p:spTree>
      <p:nvGrpSpPr>
        <p:cNvPr id="1" name="Shape 70"/>
        <p:cNvGrpSpPr/>
        <p:nvPr/>
      </p:nvGrpSpPr>
      <p:grpSpPr>
        <a:xfrm>
          <a:off x="0" y="0"/>
          <a:ext cx="0" cy="0"/>
          <a:chOff x="0" y="0"/>
          <a:chExt cx="0" cy="0"/>
        </a:xfrm>
      </p:grpSpPr>
      <p:sp>
        <p:nvSpPr>
          <p:cNvPr id="71" name="Google Shape;71;p61"/>
          <p:cNvSpPr txBox="1">
            <a:spLocks noGrp="1"/>
          </p:cNvSpPr>
          <p:nvPr>
            <p:ph type="body" idx="1"/>
          </p:nvPr>
        </p:nvSpPr>
        <p:spPr>
          <a:xfrm>
            <a:off x="648970" y="582295"/>
            <a:ext cx="2292350" cy="399415"/>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2" name="Google Shape;72;p61"/>
          <p:cNvSpPr txBox="1">
            <a:spLocks noGrp="1"/>
          </p:cNvSpPr>
          <p:nvPr>
            <p:ph type="body" idx="2"/>
          </p:nvPr>
        </p:nvSpPr>
        <p:spPr>
          <a:xfrm>
            <a:off x="335280" y="1905000"/>
            <a:ext cx="3173095" cy="31369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3" name="Google Shape;73;p61"/>
          <p:cNvSpPr txBox="1">
            <a:spLocks noGrp="1"/>
          </p:cNvSpPr>
          <p:nvPr>
            <p:ph type="body" idx="3"/>
          </p:nvPr>
        </p:nvSpPr>
        <p:spPr>
          <a:xfrm>
            <a:off x="11751310" y="6516370"/>
            <a:ext cx="266065" cy="10668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2">
  <p:cSld name="layout 2">
    <p:bg>
      <p:bgPr>
        <a:solidFill>
          <a:schemeClr val="lt1"/>
        </a:solidFill>
        <a:effectLst/>
      </p:bgPr>
    </p:bg>
    <p:spTree>
      <p:nvGrpSpPr>
        <p:cNvPr id="1" name="Shape 12"/>
        <p:cNvGrpSpPr/>
        <p:nvPr/>
      </p:nvGrpSpPr>
      <p:grpSpPr>
        <a:xfrm>
          <a:off x="0" y="0"/>
          <a:ext cx="0" cy="0"/>
          <a:chOff x="0" y="0"/>
          <a:chExt cx="0" cy="0"/>
        </a:xfrm>
      </p:grpSpPr>
      <p:sp>
        <p:nvSpPr>
          <p:cNvPr id="13" name="Google Shape;13;p44"/>
          <p:cNvSpPr txBox="1">
            <a:spLocks noGrp="1"/>
          </p:cNvSpPr>
          <p:nvPr>
            <p:ph type="body" idx="1"/>
          </p:nvPr>
        </p:nvSpPr>
        <p:spPr>
          <a:xfrm>
            <a:off x="4172585" y="330200"/>
            <a:ext cx="3200400" cy="797560"/>
          </a:xfrm>
          <a:prstGeom prst="rect">
            <a:avLst/>
          </a:prstGeom>
          <a:noFill/>
          <a:ln>
            <a:noFill/>
          </a:ln>
        </p:spPr>
        <p:txBody>
          <a:bodyPr spcFirstLastPara="1" wrap="square" lIns="0" tIns="533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4" name="Google Shape;14;p44"/>
          <p:cNvSpPr txBox="1">
            <a:spLocks noGrp="1"/>
          </p:cNvSpPr>
          <p:nvPr>
            <p:ph type="body" idx="2"/>
          </p:nvPr>
        </p:nvSpPr>
        <p:spPr>
          <a:xfrm>
            <a:off x="2459990" y="4610735"/>
            <a:ext cx="2846705" cy="1130935"/>
          </a:xfrm>
          <a:prstGeom prst="rect">
            <a:avLst/>
          </a:prstGeom>
          <a:noFill/>
          <a:ln>
            <a:noFill/>
          </a:ln>
        </p:spPr>
        <p:txBody>
          <a:bodyPr spcFirstLastPara="1" wrap="square" lIns="0" tIns="203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5" name="Google Shape;15;p44"/>
          <p:cNvSpPr txBox="1">
            <a:spLocks noGrp="1"/>
          </p:cNvSpPr>
          <p:nvPr>
            <p:ph type="body" idx="3"/>
          </p:nvPr>
        </p:nvSpPr>
        <p:spPr>
          <a:xfrm>
            <a:off x="7976870" y="4610735"/>
            <a:ext cx="3553460" cy="1096010"/>
          </a:xfrm>
          <a:prstGeom prst="rect">
            <a:avLst/>
          </a:prstGeom>
          <a:noFill/>
          <a:ln>
            <a:noFill/>
          </a:ln>
        </p:spPr>
        <p:txBody>
          <a:bodyPr spcFirstLastPara="1" wrap="square" lIns="0" tIns="203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yout 33">
  <p:cSld name="layout 33">
    <p:bg>
      <p:bgPr>
        <a:solidFill>
          <a:schemeClr val="lt1"/>
        </a:solidFill>
        <a:effectLst/>
      </p:bgPr>
    </p:bg>
    <p:spTree>
      <p:nvGrpSpPr>
        <p:cNvPr id="1" name="Shape 74"/>
        <p:cNvGrpSpPr/>
        <p:nvPr/>
      </p:nvGrpSpPr>
      <p:grpSpPr>
        <a:xfrm>
          <a:off x="0" y="0"/>
          <a:ext cx="0" cy="0"/>
          <a:chOff x="0" y="0"/>
          <a:chExt cx="0" cy="0"/>
        </a:xfrm>
      </p:grpSpPr>
      <p:sp>
        <p:nvSpPr>
          <p:cNvPr id="75" name="Google Shape;75;p62"/>
          <p:cNvSpPr txBox="1">
            <a:spLocks noGrp="1"/>
          </p:cNvSpPr>
          <p:nvPr>
            <p:ph type="body" idx="1"/>
          </p:nvPr>
        </p:nvSpPr>
        <p:spPr>
          <a:xfrm>
            <a:off x="648970" y="0"/>
            <a:ext cx="2743200" cy="1501775"/>
          </a:xfrm>
          <a:prstGeom prst="rect">
            <a:avLst/>
          </a:prstGeom>
          <a:noFill/>
          <a:ln>
            <a:noFill/>
          </a:ln>
        </p:spPr>
        <p:txBody>
          <a:bodyPr spcFirstLastPara="1" wrap="square" lIns="0" tIns="5124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6" name="Google Shape;76;p62"/>
          <p:cNvSpPr txBox="1">
            <a:spLocks noGrp="1"/>
          </p:cNvSpPr>
          <p:nvPr>
            <p:ph type="body" idx="2"/>
          </p:nvPr>
        </p:nvSpPr>
        <p:spPr>
          <a:xfrm>
            <a:off x="335280" y="1501775"/>
            <a:ext cx="3380105" cy="1583055"/>
          </a:xfrm>
          <a:prstGeom prst="rect">
            <a:avLst/>
          </a:prstGeom>
          <a:noFill/>
          <a:ln>
            <a:noFill/>
          </a:ln>
        </p:spPr>
        <p:txBody>
          <a:bodyPr spcFirstLastPara="1" wrap="square" lIns="0" tIns="3016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7" name="Google Shape;77;p62"/>
          <p:cNvSpPr txBox="1">
            <a:spLocks noGrp="1"/>
          </p:cNvSpPr>
          <p:nvPr>
            <p:ph type="body" idx="3"/>
          </p:nvPr>
        </p:nvSpPr>
        <p:spPr>
          <a:xfrm>
            <a:off x="335280" y="3084830"/>
            <a:ext cx="3441700" cy="342900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78" name="Google Shape;78;p62"/>
          <p:cNvSpPr txBox="1">
            <a:spLocks noGrp="1"/>
          </p:cNvSpPr>
          <p:nvPr>
            <p:ph type="body" idx="4"/>
          </p:nvPr>
        </p:nvSpPr>
        <p:spPr>
          <a:xfrm>
            <a:off x="11814175" y="6516370"/>
            <a:ext cx="142875" cy="10668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ayout 35">
  <p:cSld name="layout 35">
    <p:bg>
      <p:bgPr>
        <a:solidFill>
          <a:schemeClr val="lt1"/>
        </a:solidFill>
        <a:effectLst/>
      </p:bgPr>
    </p:bg>
    <p:spTree>
      <p:nvGrpSpPr>
        <p:cNvPr id="1" name="Shape 79"/>
        <p:cNvGrpSpPr/>
        <p:nvPr/>
      </p:nvGrpSpPr>
      <p:grpSpPr>
        <a:xfrm>
          <a:off x="0" y="0"/>
          <a:ext cx="0" cy="0"/>
          <a:chOff x="0" y="0"/>
          <a:chExt cx="0" cy="0"/>
        </a:xfrm>
      </p:grpSpPr>
      <p:sp>
        <p:nvSpPr>
          <p:cNvPr id="80" name="Google Shape;80;p63"/>
          <p:cNvSpPr txBox="1">
            <a:spLocks noGrp="1"/>
          </p:cNvSpPr>
          <p:nvPr>
            <p:ph type="body" idx="1"/>
          </p:nvPr>
        </p:nvSpPr>
        <p:spPr>
          <a:xfrm>
            <a:off x="83820" y="81280"/>
            <a:ext cx="3070860" cy="496570"/>
          </a:xfrm>
          <a:prstGeom prst="rect">
            <a:avLst/>
          </a:prstGeom>
          <a:noFill/>
          <a:ln>
            <a:noFill/>
          </a:ln>
        </p:spPr>
        <p:txBody>
          <a:bodyPr spcFirstLastPara="1" wrap="square" lIns="0" tIns="19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yout 36">
  <p:cSld name="layout 36">
    <p:bg>
      <p:bgPr>
        <a:solidFill>
          <a:schemeClr val="lt1"/>
        </a:solidFill>
        <a:effectLst/>
      </p:bgPr>
    </p:bg>
    <p:spTree>
      <p:nvGrpSpPr>
        <p:cNvPr id="1" name="Shape 81"/>
        <p:cNvGrpSpPr/>
        <p:nvPr/>
      </p:nvGrpSpPr>
      <p:grpSpPr>
        <a:xfrm>
          <a:off x="0" y="0"/>
          <a:ext cx="0" cy="0"/>
          <a:chOff x="0" y="0"/>
          <a:chExt cx="0" cy="0"/>
        </a:xfrm>
      </p:grpSpPr>
      <p:sp>
        <p:nvSpPr>
          <p:cNvPr id="82" name="Google Shape;82;p64"/>
          <p:cNvSpPr txBox="1">
            <a:spLocks noGrp="1"/>
          </p:cNvSpPr>
          <p:nvPr>
            <p:ph type="body" idx="1"/>
          </p:nvPr>
        </p:nvSpPr>
        <p:spPr>
          <a:xfrm>
            <a:off x="609600" y="466725"/>
            <a:ext cx="2685415" cy="550545"/>
          </a:xfrm>
          <a:prstGeom prst="rect">
            <a:avLst/>
          </a:prstGeom>
          <a:noFill/>
          <a:ln>
            <a:noFill/>
          </a:ln>
        </p:spPr>
        <p:txBody>
          <a:bodyPr spcFirstLastPara="1" wrap="square" lIns="0" tIns="457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83" name="Google Shape;83;p64"/>
          <p:cNvSpPr txBox="1">
            <a:spLocks noGrp="1"/>
          </p:cNvSpPr>
          <p:nvPr>
            <p:ph type="body" idx="2"/>
          </p:nvPr>
        </p:nvSpPr>
        <p:spPr>
          <a:xfrm>
            <a:off x="6833870" y="4267200"/>
            <a:ext cx="4230370" cy="466090"/>
          </a:xfrm>
          <a:prstGeom prst="rect">
            <a:avLst/>
          </a:prstGeom>
          <a:noFill/>
          <a:ln>
            <a:noFill/>
          </a:ln>
        </p:spPr>
        <p:txBody>
          <a:bodyPr spcFirstLastPara="1" wrap="square" lIns="0" tIns="1022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84" name="Google Shape;84;p64"/>
          <p:cNvSpPr txBox="1">
            <a:spLocks noGrp="1"/>
          </p:cNvSpPr>
          <p:nvPr>
            <p:ph type="body" idx="3"/>
          </p:nvPr>
        </p:nvSpPr>
        <p:spPr>
          <a:xfrm>
            <a:off x="6833870" y="4733290"/>
            <a:ext cx="3169920" cy="1731645"/>
          </a:xfrm>
          <a:prstGeom prst="rect">
            <a:avLst/>
          </a:prstGeom>
          <a:noFill/>
          <a:ln>
            <a:noFill/>
          </a:ln>
        </p:spPr>
        <p:txBody>
          <a:bodyPr spcFirstLastPara="1" wrap="square" lIns="0" tIns="179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85" name="Google Shape;85;p64"/>
          <p:cNvSpPr txBox="1">
            <a:spLocks noGrp="1"/>
          </p:cNvSpPr>
          <p:nvPr>
            <p:ph type="body" idx="4"/>
          </p:nvPr>
        </p:nvSpPr>
        <p:spPr>
          <a:xfrm>
            <a:off x="11751310" y="6471920"/>
            <a:ext cx="268605" cy="186055"/>
          </a:xfrm>
          <a:prstGeom prst="rect">
            <a:avLst/>
          </a:prstGeom>
          <a:noFill/>
          <a:ln>
            <a:noFill/>
          </a:ln>
        </p:spPr>
        <p:txBody>
          <a:bodyPr spcFirstLastPara="1" wrap="square" lIns="0" tIns="171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ayout 37">
  <p:cSld name="layout 37">
    <p:bg>
      <p:bgPr>
        <a:solidFill>
          <a:schemeClr val="lt1"/>
        </a:solidFill>
        <a:effectLst/>
      </p:bgPr>
    </p:bg>
    <p:spTree>
      <p:nvGrpSpPr>
        <p:cNvPr id="1" name="Shape 86"/>
        <p:cNvGrpSpPr/>
        <p:nvPr/>
      </p:nvGrpSpPr>
      <p:grpSpPr>
        <a:xfrm>
          <a:off x="0" y="0"/>
          <a:ext cx="0" cy="0"/>
          <a:chOff x="0" y="0"/>
          <a:chExt cx="0" cy="0"/>
        </a:xfrm>
      </p:grpSpPr>
      <p:sp>
        <p:nvSpPr>
          <p:cNvPr id="87" name="Google Shape;87;p65"/>
          <p:cNvSpPr txBox="1">
            <a:spLocks noGrp="1"/>
          </p:cNvSpPr>
          <p:nvPr>
            <p:ph type="body" idx="1"/>
          </p:nvPr>
        </p:nvSpPr>
        <p:spPr>
          <a:xfrm>
            <a:off x="631190" y="466725"/>
            <a:ext cx="2816225" cy="514985"/>
          </a:xfrm>
          <a:prstGeom prst="rect">
            <a:avLst/>
          </a:prstGeom>
          <a:noFill/>
          <a:ln>
            <a:noFill/>
          </a:ln>
        </p:spPr>
        <p:txBody>
          <a:bodyPr spcFirstLastPara="1" wrap="square" lIns="0" tIns="457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88" name="Google Shape;88;p65"/>
          <p:cNvSpPr txBox="1">
            <a:spLocks noGrp="1"/>
          </p:cNvSpPr>
          <p:nvPr>
            <p:ph type="body" idx="2"/>
          </p:nvPr>
        </p:nvSpPr>
        <p:spPr>
          <a:xfrm>
            <a:off x="6830695" y="3892550"/>
            <a:ext cx="3730625" cy="2886075"/>
          </a:xfrm>
          <a:prstGeom prst="rect">
            <a:avLst/>
          </a:prstGeom>
          <a:noFill/>
          <a:ln>
            <a:noFill/>
          </a:ln>
        </p:spPr>
        <p:txBody>
          <a:bodyPr spcFirstLastPara="1" wrap="square" lIns="0" tIns="1206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89" name="Google Shape;89;p65"/>
          <p:cNvSpPr txBox="1">
            <a:spLocks noGrp="1"/>
          </p:cNvSpPr>
          <p:nvPr>
            <p:ph type="body" idx="3"/>
          </p:nvPr>
        </p:nvSpPr>
        <p:spPr>
          <a:xfrm>
            <a:off x="11751310" y="6471920"/>
            <a:ext cx="268605" cy="186055"/>
          </a:xfrm>
          <a:prstGeom prst="rect">
            <a:avLst/>
          </a:prstGeom>
          <a:noFill/>
          <a:ln>
            <a:noFill/>
          </a:ln>
        </p:spPr>
        <p:txBody>
          <a:bodyPr spcFirstLastPara="1" wrap="square" lIns="0" tIns="171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ayout 38">
  <p:cSld name="layout 38">
    <p:bg>
      <p:bgPr>
        <a:solidFill>
          <a:schemeClr val="lt1"/>
        </a:solidFill>
        <a:effectLst/>
      </p:bgPr>
    </p:bg>
    <p:spTree>
      <p:nvGrpSpPr>
        <p:cNvPr id="1" name="Shape 90"/>
        <p:cNvGrpSpPr/>
        <p:nvPr/>
      </p:nvGrpSpPr>
      <p:grpSpPr>
        <a:xfrm>
          <a:off x="0" y="0"/>
          <a:ext cx="0" cy="0"/>
          <a:chOff x="0" y="0"/>
          <a:chExt cx="0" cy="0"/>
        </a:xfrm>
      </p:grpSpPr>
      <p:sp>
        <p:nvSpPr>
          <p:cNvPr id="91" name="Google Shape;91;p66"/>
          <p:cNvSpPr txBox="1">
            <a:spLocks noGrp="1"/>
          </p:cNvSpPr>
          <p:nvPr>
            <p:ph type="body" idx="1"/>
          </p:nvPr>
        </p:nvSpPr>
        <p:spPr>
          <a:xfrm>
            <a:off x="612775" y="466725"/>
            <a:ext cx="1840865" cy="550545"/>
          </a:xfrm>
          <a:prstGeom prst="rect">
            <a:avLst/>
          </a:prstGeom>
          <a:noFill/>
          <a:ln>
            <a:noFill/>
          </a:ln>
        </p:spPr>
        <p:txBody>
          <a:bodyPr spcFirstLastPara="1" wrap="square" lIns="0" tIns="45700"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92" name="Google Shape;92;p66"/>
          <p:cNvSpPr txBox="1">
            <a:spLocks noGrp="1"/>
          </p:cNvSpPr>
          <p:nvPr>
            <p:ph type="body" idx="2"/>
          </p:nvPr>
        </p:nvSpPr>
        <p:spPr>
          <a:xfrm>
            <a:off x="9293225" y="0"/>
            <a:ext cx="2200910" cy="3069590"/>
          </a:xfrm>
          <a:prstGeom prst="rect">
            <a:avLst/>
          </a:prstGeom>
          <a:noFill/>
          <a:ln>
            <a:noFill/>
          </a:ln>
        </p:spPr>
        <p:txBody>
          <a:bodyPr spcFirstLastPara="1" wrap="square" lIns="0" tIns="381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ayout 57">
  <p:cSld name="layout 57">
    <p:bg>
      <p:bgPr>
        <a:solidFill>
          <a:schemeClr val="lt1"/>
        </a:solidFill>
        <a:effectLst/>
      </p:bgPr>
    </p:bg>
    <p:spTree>
      <p:nvGrpSpPr>
        <p:cNvPr id="1" name="Shape 93"/>
        <p:cNvGrpSpPr/>
        <p:nvPr/>
      </p:nvGrpSpPr>
      <p:grpSpPr>
        <a:xfrm>
          <a:off x="0" y="0"/>
          <a:ext cx="0" cy="0"/>
          <a:chOff x="0" y="0"/>
          <a:chExt cx="0" cy="0"/>
        </a:xfrm>
      </p:grpSpPr>
      <p:sp>
        <p:nvSpPr>
          <p:cNvPr id="94" name="Google Shape;94;p67"/>
          <p:cNvSpPr txBox="1">
            <a:spLocks noGrp="1"/>
          </p:cNvSpPr>
          <p:nvPr>
            <p:ph type="body" idx="1"/>
          </p:nvPr>
        </p:nvSpPr>
        <p:spPr>
          <a:xfrm>
            <a:off x="573405" y="0"/>
            <a:ext cx="3251200" cy="1501775"/>
          </a:xfrm>
          <a:prstGeom prst="rect">
            <a:avLst/>
          </a:prstGeom>
          <a:noFill/>
          <a:ln>
            <a:noFill/>
          </a:ln>
        </p:spPr>
        <p:txBody>
          <a:bodyPr spcFirstLastPara="1" wrap="square" lIns="0" tIns="5124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95" name="Google Shape;95;p67"/>
          <p:cNvSpPr txBox="1">
            <a:spLocks noGrp="1"/>
          </p:cNvSpPr>
          <p:nvPr>
            <p:ph type="body" idx="2"/>
          </p:nvPr>
        </p:nvSpPr>
        <p:spPr>
          <a:xfrm>
            <a:off x="335280" y="1501775"/>
            <a:ext cx="3657600" cy="1942465"/>
          </a:xfrm>
          <a:prstGeom prst="rect">
            <a:avLst/>
          </a:prstGeom>
          <a:noFill/>
          <a:ln>
            <a:noFill/>
          </a:ln>
        </p:spPr>
        <p:txBody>
          <a:bodyPr spcFirstLastPara="1" wrap="square" lIns="0" tIns="3352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96" name="Google Shape;96;p67"/>
          <p:cNvSpPr txBox="1">
            <a:spLocks noGrp="1"/>
          </p:cNvSpPr>
          <p:nvPr>
            <p:ph type="body" idx="3"/>
          </p:nvPr>
        </p:nvSpPr>
        <p:spPr>
          <a:xfrm>
            <a:off x="335280" y="3444240"/>
            <a:ext cx="917575" cy="3072130"/>
          </a:xfrm>
          <a:prstGeom prst="rect">
            <a:avLst/>
          </a:prstGeom>
          <a:noFill/>
          <a:ln>
            <a:noFill/>
          </a:ln>
        </p:spPr>
        <p:txBody>
          <a:bodyPr spcFirstLastPara="1" wrap="square" lIns="0" tIns="2336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97" name="Google Shape;97;p67"/>
          <p:cNvSpPr txBox="1">
            <a:spLocks noGrp="1"/>
          </p:cNvSpPr>
          <p:nvPr>
            <p:ph type="body" idx="4"/>
          </p:nvPr>
        </p:nvSpPr>
        <p:spPr>
          <a:xfrm>
            <a:off x="11814175" y="6519545"/>
            <a:ext cx="142875" cy="103505"/>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yout 59">
  <p:cSld name="layout 59">
    <p:bg>
      <p:bgPr>
        <a:solidFill>
          <a:schemeClr val="lt1"/>
        </a:solidFill>
        <a:effectLst/>
      </p:bgPr>
    </p:bg>
    <p:spTree>
      <p:nvGrpSpPr>
        <p:cNvPr id="1" name="Shape 98"/>
        <p:cNvGrpSpPr/>
        <p:nvPr/>
      </p:nvGrpSpPr>
      <p:grpSpPr>
        <a:xfrm>
          <a:off x="0" y="0"/>
          <a:ext cx="0" cy="0"/>
          <a:chOff x="0" y="0"/>
          <a:chExt cx="0" cy="0"/>
        </a:xfrm>
      </p:grpSpPr>
      <p:sp>
        <p:nvSpPr>
          <p:cNvPr id="99" name="Google Shape;99;p68"/>
          <p:cNvSpPr txBox="1">
            <a:spLocks noGrp="1"/>
          </p:cNvSpPr>
          <p:nvPr>
            <p:ph type="body" idx="1"/>
          </p:nvPr>
        </p:nvSpPr>
        <p:spPr>
          <a:xfrm>
            <a:off x="648970" y="582295"/>
            <a:ext cx="3435350" cy="323215"/>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00" name="Google Shape;100;p68"/>
          <p:cNvSpPr txBox="1">
            <a:spLocks noGrp="1"/>
          </p:cNvSpPr>
          <p:nvPr>
            <p:ph type="body" idx="2"/>
          </p:nvPr>
        </p:nvSpPr>
        <p:spPr>
          <a:xfrm>
            <a:off x="335280" y="1905000"/>
            <a:ext cx="3776345" cy="31369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01" name="Google Shape;101;p68"/>
          <p:cNvSpPr txBox="1">
            <a:spLocks noGrp="1"/>
          </p:cNvSpPr>
          <p:nvPr>
            <p:ph type="body" idx="3"/>
          </p:nvPr>
        </p:nvSpPr>
        <p:spPr>
          <a:xfrm>
            <a:off x="335280" y="2517775"/>
            <a:ext cx="4636135" cy="25273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02" name="Google Shape;102;p68"/>
          <p:cNvSpPr txBox="1">
            <a:spLocks noGrp="1"/>
          </p:cNvSpPr>
          <p:nvPr>
            <p:ph type="body" idx="4"/>
          </p:nvPr>
        </p:nvSpPr>
        <p:spPr>
          <a:xfrm>
            <a:off x="11751310" y="6516370"/>
            <a:ext cx="266065" cy="10668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yout 61">
  <p:cSld name="layout 61">
    <p:bg>
      <p:bgPr>
        <a:solidFill>
          <a:schemeClr val="lt1"/>
        </a:solidFill>
        <a:effectLst/>
      </p:bgPr>
    </p:bg>
    <p:spTree>
      <p:nvGrpSpPr>
        <p:cNvPr id="1" name="Shape 103"/>
        <p:cNvGrpSpPr/>
        <p:nvPr/>
      </p:nvGrpSpPr>
      <p:grpSpPr>
        <a:xfrm>
          <a:off x="0" y="0"/>
          <a:ext cx="0" cy="0"/>
          <a:chOff x="0" y="0"/>
          <a:chExt cx="0" cy="0"/>
        </a:xfrm>
      </p:grpSpPr>
      <p:sp>
        <p:nvSpPr>
          <p:cNvPr id="104" name="Google Shape;104;p69"/>
          <p:cNvSpPr txBox="1">
            <a:spLocks noGrp="1"/>
          </p:cNvSpPr>
          <p:nvPr>
            <p:ph type="body" idx="1"/>
          </p:nvPr>
        </p:nvSpPr>
        <p:spPr>
          <a:xfrm>
            <a:off x="2472055" y="3274695"/>
            <a:ext cx="6718300" cy="2684145"/>
          </a:xfrm>
          <a:prstGeom prst="rect">
            <a:avLst/>
          </a:prstGeom>
          <a:noFill/>
          <a:ln>
            <a:noFill/>
          </a:ln>
        </p:spPr>
        <p:txBody>
          <a:bodyPr spcFirstLastPara="1" wrap="square" lIns="0" tIns="215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3">
  <p:cSld name="layout 3">
    <p:bg>
      <p:bgPr>
        <a:solidFill>
          <a:schemeClr val="lt1"/>
        </a:solidFill>
        <a:effectLst/>
      </p:bgPr>
    </p:bg>
    <p:spTree>
      <p:nvGrpSpPr>
        <p:cNvPr id="1" name="Shape 16"/>
        <p:cNvGrpSpPr/>
        <p:nvPr/>
      </p:nvGrpSpPr>
      <p:grpSpPr>
        <a:xfrm>
          <a:off x="0" y="0"/>
          <a:ext cx="0" cy="0"/>
          <a:chOff x="0" y="0"/>
          <a:chExt cx="0" cy="0"/>
        </a:xfrm>
      </p:grpSpPr>
      <p:sp>
        <p:nvSpPr>
          <p:cNvPr id="17" name="Google Shape;17;p45"/>
          <p:cNvSpPr txBox="1">
            <a:spLocks noGrp="1"/>
          </p:cNvSpPr>
          <p:nvPr>
            <p:ph type="body" idx="1"/>
          </p:nvPr>
        </p:nvSpPr>
        <p:spPr>
          <a:xfrm>
            <a:off x="0" y="330200"/>
            <a:ext cx="4191000" cy="657225"/>
          </a:xfrm>
          <a:prstGeom prst="rect">
            <a:avLst/>
          </a:prstGeom>
          <a:solidFill>
            <a:srgbClr val="E8482F"/>
          </a:solidFill>
          <a:ln>
            <a:noFill/>
          </a:ln>
        </p:spPr>
        <p:txBody>
          <a:bodyPr spcFirstLastPara="1" wrap="square" lIns="0" tIns="9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8" name="Google Shape;18;p45"/>
          <p:cNvSpPr txBox="1">
            <a:spLocks noGrp="1"/>
          </p:cNvSpPr>
          <p:nvPr>
            <p:ph type="body" idx="2"/>
          </p:nvPr>
        </p:nvSpPr>
        <p:spPr>
          <a:xfrm>
            <a:off x="2432050" y="1174115"/>
            <a:ext cx="4572000" cy="569595"/>
          </a:xfrm>
          <a:prstGeom prst="rect">
            <a:avLst/>
          </a:prstGeom>
          <a:noFill/>
          <a:ln>
            <a:noFill/>
          </a:ln>
        </p:spPr>
        <p:txBody>
          <a:bodyPr spcFirstLastPara="1" wrap="square" lIns="0" tIns="228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19" name="Google Shape;19;p45"/>
          <p:cNvSpPr txBox="1">
            <a:spLocks noGrp="1"/>
          </p:cNvSpPr>
          <p:nvPr>
            <p:ph type="body" idx="3"/>
          </p:nvPr>
        </p:nvSpPr>
        <p:spPr>
          <a:xfrm>
            <a:off x="2432050" y="1743710"/>
            <a:ext cx="4572000" cy="4215130"/>
          </a:xfrm>
          <a:prstGeom prst="rect">
            <a:avLst/>
          </a:prstGeom>
          <a:noFill/>
          <a:ln>
            <a:noFill/>
          </a:ln>
        </p:spPr>
        <p:txBody>
          <a:bodyPr spcFirstLastPara="1" wrap="square" lIns="0" tIns="133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4">
  <p:cSld name="layout 4">
    <p:bg>
      <p:bgPr>
        <a:solidFill>
          <a:schemeClr val="lt1"/>
        </a:solidFill>
        <a:effectLst/>
      </p:bgPr>
    </p:bg>
    <p:spTree>
      <p:nvGrpSpPr>
        <p:cNvPr id="1" name="Shape 20"/>
        <p:cNvGrpSpPr/>
        <p:nvPr/>
      </p:nvGrpSpPr>
      <p:grpSpPr>
        <a:xfrm>
          <a:off x="0" y="0"/>
          <a:ext cx="0" cy="0"/>
          <a:chOff x="0" y="0"/>
          <a:chExt cx="0" cy="0"/>
        </a:xfrm>
      </p:grpSpPr>
      <p:sp>
        <p:nvSpPr>
          <p:cNvPr id="21" name="Google Shape;21;p46"/>
          <p:cNvSpPr txBox="1">
            <a:spLocks noGrp="1"/>
          </p:cNvSpPr>
          <p:nvPr>
            <p:ph type="body" idx="1"/>
          </p:nvPr>
        </p:nvSpPr>
        <p:spPr>
          <a:xfrm>
            <a:off x="0" y="330200"/>
            <a:ext cx="4191000" cy="663575"/>
          </a:xfrm>
          <a:prstGeom prst="rect">
            <a:avLst/>
          </a:prstGeom>
          <a:solidFill>
            <a:srgbClr val="E8482F"/>
          </a:solidFill>
          <a:ln>
            <a:noFill/>
          </a:ln>
        </p:spPr>
        <p:txBody>
          <a:bodyPr spcFirstLastPara="1" wrap="square" lIns="0" tIns="99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2" name="Google Shape;22;p46"/>
          <p:cNvSpPr txBox="1">
            <a:spLocks noGrp="1"/>
          </p:cNvSpPr>
          <p:nvPr>
            <p:ph type="body" idx="2"/>
          </p:nvPr>
        </p:nvSpPr>
        <p:spPr>
          <a:xfrm>
            <a:off x="0" y="1096010"/>
            <a:ext cx="4191000" cy="620395"/>
          </a:xfrm>
          <a:prstGeom prst="rect">
            <a:avLst/>
          </a:prstGeom>
          <a:noFill/>
          <a:ln>
            <a:noFill/>
          </a:ln>
        </p:spPr>
        <p:txBody>
          <a:bodyPr spcFirstLastPara="1" wrap="square" lIns="0" tIns="25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3" name="Google Shape;23;p46"/>
          <p:cNvSpPr txBox="1">
            <a:spLocks noGrp="1"/>
          </p:cNvSpPr>
          <p:nvPr>
            <p:ph type="body" idx="3"/>
          </p:nvPr>
        </p:nvSpPr>
        <p:spPr>
          <a:xfrm>
            <a:off x="1510665" y="5015865"/>
            <a:ext cx="9144000" cy="1664335"/>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5">
  <p:cSld name="layout 5">
    <p:bg>
      <p:bgPr>
        <a:solidFill>
          <a:schemeClr val="lt1"/>
        </a:solidFill>
        <a:effectLst/>
      </p:bgPr>
    </p:bg>
    <p:spTree>
      <p:nvGrpSpPr>
        <p:cNvPr id="1" name="Shape 24"/>
        <p:cNvGrpSpPr/>
        <p:nvPr/>
      </p:nvGrpSpPr>
      <p:grpSpPr>
        <a:xfrm>
          <a:off x="0" y="0"/>
          <a:ext cx="0" cy="0"/>
          <a:chOff x="0" y="0"/>
          <a:chExt cx="0" cy="0"/>
        </a:xfrm>
      </p:grpSpPr>
      <p:sp>
        <p:nvSpPr>
          <p:cNvPr id="25" name="Google Shape;25;p47"/>
          <p:cNvSpPr txBox="1">
            <a:spLocks noGrp="1"/>
          </p:cNvSpPr>
          <p:nvPr>
            <p:ph type="body" idx="1"/>
          </p:nvPr>
        </p:nvSpPr>
        <p:spPr>
          <a:xfrm>
            <a:off x="0" y="330200"/>
            <a:ext cx="4182110" cy="657225"/>
          </a:xfrm>
          <a:prstGeom prst="rect">
            <a:avLst/>
          </a:prstGeom>
          <a:solidFill>
            <a:srgbClr val="E8482F"/>
          </a:solidFill>
          <a:ln>
            <a:noFill/>
          </a:ln>
        </p:spPr>
        <p:txBody>
          <a:bodyPr spcFirstLastPara="1" wrap="square" lIns="0" tIns="946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6" name="Google Shape;26;p47"/>
          <p:cNvSpPr txBox="1">
            <a:spLocks noGrp="1"/>
          </p:cNvSpPr>
          <p:nvPr>
            <p:ph type="body" idx="2"/>
          </p:nvPr>
        </p:nvSpPr>
        <p:spPr>
          <a:xfrm>
            <a:off x="0" y="1097280"/>
            <a:ext cx="4622800" cy="857250"/>
          </a:xfrm>
          <a:prstGeom prst="rect">
            <a:avLst/>
          </a:prstGeom>
          <a:noFill/>
          <a:ln>
            <a:noFill/>
          </a:ln>
        </p:spPr>
        <p:txBody>
          <a:bodyPr spcFirstLastPara="1" wrap="square" lIns="0" tIns="12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7" name="Google Shape;27;p47"/>
          <p:cNvSpPr txBox="1">
            <a:spLocks noGrp="1"/>
          </p:cNvSpPr>
          <p:nvPr>
            <p:ph type="body" idx="3"/>
          </p:nvPr>
        </p:nvSpPr>
        <p:spPr>
          <a:xfrm>
            <a:off x="0" y="1954530"/>
            <a:ext cx="4622800" cy="4004310"/>
          </a:xfrm>
          <a:prstGeom prst="rect">
            <a:avLst/>
          </a:prstGeom>
          <a:noFill/>
          <a:ln>
            <a:noFill/>
          </a:ln>
        </p:spPr>
        <p:txBody>
          <a:bodyPr spcFirstLastPara="1" wrap="square" lIns="0" tIns="12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8" name="Google Shape;28;p47"/>
          <p:cNvSpPr txBox="1">
            <a:spLocks noGrp="1"/>
          </p:cNvSpPr>
          <p:nvPr>
            <p:ph type="body" idx="4"/>
          </p:nvPr>
        </p:nvSpPr>
        <p:spPr>
          <a:xfrm>
            <a:off x="6199505" y="3469005"/>
            <a:ext cx="2145665" cy="70612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29" name="Google Shape;29;p47"/>
          <p:cNvSpPr txBox="1">
            <a:spLocks noGrp="1"/>
          </p:cNvSpPr>
          <p:nvPr>
            <p:ph type="body" idx="5"/>
          </p:nvPr>
        </p:nvSpPr>
        <p:spPr>
          <a:xfrm>
            <a:off x="6181090" y="4566285"/>
            <a:ext cx="3435350" cy="1026795"/>
          </a:xfrm>
          <a:prstGeom prst="rect">
            <a:avLst/>
          </a:prstGeom>
          <a:noFill/>
          <a:ln>
            <a:noFill/>
          </a:ln>
        </p:spPr>
        <p:txBody>
          <a:bodyPr spcFirstLastPara="1" wrap="square" lIns="0" tIns="12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6">
  <p:cSld name="layout 6">
    <p:bg>
      <p:bgPr>
        <a:solidFill>
          <a:schemeClr val="lt1"/>
        </a:solidFill>
        <a:effectLst/>
      </p:bgPr>
    </p:bg>
    <p:spTree>
      <p:nvGrpSpPr>
        <p:cNvPr id="1" name="Shape 30"/>
        <p:cNvGrpSpPr/>
        <p:nvPr/>
      </p:nvGrpSpPr>
      <p:grpSpPr>
        <a:xfrm>
          <a:off x="0" y="0"/>
          <a:ext cx="0" cy="0"/>
          <a:chOff x="0" y="0"/>
          <a:chExt cx="0" cy="0"/>
        </a:xfrm>
      </p:grpSpPr>
      <p:sp>
        <p:nvSpPr>
          <p:cNvPr id="31" name="Google Shape;31;p48"/>
          <p:cNvSpPr txBox="1">
            <a:spLocks noGrp="1"/>
          </p:cNvSpPr>
          <p:nvPr>
            <p:ph type="body" idx="1"/>
          </p:nvPr>
        </p:nvSpPr>
        <p:spPr>
          <a:xfrm>
            <a:off x="0" y="469900"/>
            <a:ext cx="8089900" cy="654685"/>
          </a:xfrm>
          <a:prstGeom prst="rect">
            <a:avLst/>
          </a:prstGeom>
          <a:solidFill>
            <a:srgbClr val="E8482F"/>
          </a:solidFill>
          <a:ln>
            <a:noFill/>
          </a:ln>
        </p:spPr>
        <p:txBody>
          <a:bodyPr spcFirstLastPara="1" wrap="square" lIns="0" tIns="920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32" name="Google Shape;32;p48"/>
          <p:cNvSpPr txBox="1">
            <a:spLocks noGrp="1"/>
          </p:cNvSpPr>
          <p:nvPr>
            <p:ph type="body" idx="2"/>
          </p:nvPr>
        </p:nvSpPr>
        <p:spPr>
          <a:xfrm>
            <a:off x="536575" y="1284605"/>
            <a:ext cx="6781800" cy="5395595"/>
          </a:xfrm>
          <a:prstGeom prst="rect">
            <a:avLst/>
          </a:prstGeom>
          <a:noFill/>
          <a:ln>
            <a:noFill/>
          </a:ln>
        </p:spPr>
        <p:txBody>
          <a:bodyPr spcFirstLastPara="1" wrap="square" lIns="0" tIns="1606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33" name="Google Shape;33;p48"/>
          <p:cNvSpPr txBox="1">
            <a:spLocks noGrp="1"/>
          </p:cNvSpPr>
          <p:nvPr>
            <p:ph type="body" idx="3"/>
          </p:nvPr>
        </p:nvSpPr>
        <p:spPr>
          <a:xfrm>
            <a:off x="8168640" y="1629410"/>
            <a:ext cx="3188335" cy="1665605"/>
          </a:xfrm>
          <a:prstGeom prst="rect">
            <a:avLst/>
          </a:prstGeom>
          <a:noFill/>
          <a:ln>
            <a:noFill/>
          </a:ln>
        </p:spPr>
        <p:txBody>
          <a:bodyPr spcFirstLastPara="1" wrap="square" lIns="0" tIns="12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34" name="Google Shape;34;p48"/>
          <p:cNvSpPr txBox="1">
            <a:spLocks noGrp="1"/>
          </p:cNvSpPr>
          <p:nvPr>
            <p:ph type="body" idx="4"/>
          </p:nvPr>
        </p:nvSpPr>
        <p:spPr>
          <a:xfrm>
            <a:off x="8183880" y="3670300"/>
            <a:ext cx="3307080" cy="1907540"/>
          </a:xfrm>
          <a:prstGeom prst="rect">
            <a:avLst/>
          </a:prstGeom>
          <a:noFill/>
          <a:ln>
            <a:noFill/>
          </a:ln>
        </p:spPr>
        <p:txBody>
          <a:bodyPr spcFirstLastPara="1" wrap="square" lIns="0" tIns="1142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yout 7">
  <p:cSld name="layout 7">
    <p:bg>
      <p:bgPr>
        <a:solidFill>
          <a:schemeClr val="lt1"/>
        </a:solidFill>
        <a:effectLst/>
      </p:bgPr>
    </p:bg>
    <p:spTree>
      <p:nvGrpSpPr>
        <p:cNvPr id="1" name="Shape 35"/>
        <p:cNvGrpSpPr/>
        <p:nvPr/>
      </p:nvGrpSpPr>
      <p:grpSpPr>
        <a:xfrm>
          <a:off x="0" y="0"/>
          <a:ext cx="0" cy="0"/>
          <a:chOff x="0" y="0"/>
          <a:chExt cx="0" cy="0"/>
        </a:xfrm>
      </p:grpSpPr>
      <p:sp>
        <p:nvSpPr>
          <p:cNvPr id="36" name="Google Shape;36;p49"/>
          <p:cNvSpPr txBox="1">
            <a:spLocks noGrp="1"/>
          </p:cNvSpPr>
          <p:nvPr>
            <p:ph type="body" idx="1"/>
          </p:nvPr>
        </p:nvSpPr>
        <p:spPr>
          <a:xfrm>
            <a:off x="0" y="215900"/>
            <a:ext cx="4572000" cy="585470"/>
          </a:xfrm>
          <a:prstGeom prst="rect">
            <a:avLst/>
          </a:prstGeom>
          <a:solidFill>
            <a:srgbClr val="E8482F"/>
          </a:solidFill>
          <a:ln>
            <a:noFill/>
          </a:ln>
        </p:spPr>
        <p:txBody>
          <a:bodyPr spcFirstLastPara="1" wrap="square" lIns="0" tIns="7810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37" name="Google Shape;37;p49"/>
          <p:cNvSpPr txBox="1">
            <a:spLocks noGrp="1"/>
          </p:cNvSpPr>
          <p:nvPr>
            <p:ph type="body" idx="2"/>
          </p:nvPr>
        </p:nvSpPr>
        <p:spPr>
          <a:xfrm>
            <a:off x="1461135" y="852170"/>
            <a:ext cx="8089900" cy="5828030"/>
          </a:xfrm>
          <a:prstGeom prst="rect">
            <a:avLst/>
          </a:prstGeom>
          <a:noFill/>
          <a:ln>
            <a:noFill/>
          </a:ln>
        </p:spPr>
        <p:txBody>
          <a:bodyPr spcFirstLastPara="1" wrap="square" lIns="0" tIns="1205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yout 8">
  <p:cSld name="layout 8">
    <p:bg>
      <p:bgPr>
        <a:solidFill>
          <a:schemeClr val="lt1"/>
        </a:solidFill>
        <a:effectLst/>
      </p:bgPr>
    </p:bg>
    <p:spTree>
      <p:nvGrpSpPr>
        <p:cNvPr id="1" name="Shape 38"/>
        <p:cNvGrpSpPr/>
        <p:nvPr/>
      </p:nvGrpSpPr>
      <p:grpSpPr>
        <a:xfrm>
          <a:off x="0" y="0"/>
          <a:ext cx="0" cy="0"/>
          <a:chOff x="0" y="0"/>
          <a:chExt cx="0" cy="0"/>
        </a:xfrm>
      </p:grpSpPr>
      <p:sp>
        <p:nvSpPr>
          <p:cNvPr id="39" name="Google Shape;39;p50"/>
          <p:cNvSpPr txBox="1">
            <a:spLocks noGrp="1"/>
          </p:cNvSpPr>
          <p:nvPr>
            <p:ph type="body" idx="1"/>
          </p:nvPr>
        </p:nvSpPr>
        <p:spPr>
          <a:xfrm>
            <a:off x="0" y="469900"/>
            <a:ext cx="8089900" cy="654685"/>
          </a:xfrm>
          <a:prstGeom prst="rect">
            <a:avLst/>
          </a:prstGeom>
          <a:solidFill>
            <a:srgbClr val="E8482F"/>
          </a:solidFill>
          <a:ln>
            <a:noFill/>
          </a:ln>
        </p:spPr>
        <p:txBody>
          <a:bodyPr spcFirstLastPara="1" wrap="square" lIns="0" tIns="920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40" name="Google Shape;40;p50"/>
          <p:cNvSpPr txBox="1">
            <a:spLocks noGrp="1"/>
          </p:cNvSpPr>
          <p:nvPr>
            <p:ph type="body" idx="2"/>
          </p:nvPr>
        </p:nvSpPr>
        <p:spPr>
          <a:xfrm>
            <a:off x="631190" y="1203325"/>
            <a:ext cx="6578600" cy="442595"/>
          </a:xfrm>
          <a:prstGeom prst="rect">
            <a:avLst/>
          </a:prstGeom>
          <a:noFill/>
          <a:ln>
            <a:noFill/>
          </a:ln>
        </p:spPr>
        <p:txBody>
          <a:bodyPr spcFirstLastPara="1" wrap="square" lIns="0" tIns="0"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41" name="Google Shape;41;p50"/>
          <p:cNvSpPr txBox="1">
            <a:spLocks noGrp="1"/>
          </p:cNvSpPr>
          <p:nvPr>
            <p:ph type="body" idx="3"/>
          </p:nvPr>
        </p:nvSpPr>
        <p:spPr>
          <a:xfrm>
            <a:off x="631190" y="1645920"/>
            <a:ext cx="2657475" cy="1852930"/>
          </a:xfrm>
          <a:prstGeom prst="rect">
            <a:avLst/>
          </a:prstGeom>
          <a:noFill/>
          <a:ln>
            <a:noFill/>
          </a:ln>
        </p:spPr>
        <p:txBody>
          <a:bodyPr spcFirstLastPara="1" wrap="square" lIns="0" tIns="0"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42" name="Google Shape;42;p50"/>
          <p:cNvSpPr txBox="1">
            <a:spLocks noGrp="1"/>
          </p:cNvSpPr>
          <p:nvPr>
            <p:ph type="body" idx="4"/>
          </p:nvPr>
        </p:nvSpPr>
        <p:spPr>
          <a:xfrm>
            <a:off x="631190" y="3498850"/>
            <a:ext cx="4206240" cy="2343150"/>
          </a:xfrm>
          <a:prstGeom prst="rect">
            <a:avLst/>
          </a:prstGeom>
          <a:noFill/>
          <a:ln>
            <a:noFill/>
          </a:ln>
        </p:spPr>
        <p:txBody>
          <a:bodyPr spcFirstLastPara="1" wrap="square" lIns="0" tIns="167625"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43" name="Google Shape;43;p50"/>
          <p:cNvSpPr txBox="1">
            <a:spLocks noGrp="1"/>
          </p:cNvSpPr>
          <p:nvPr>
            <p:ph type="body" idx="5"/>
          </p:nvPr>
        </p:nvSpPr>
        <p:spPr>
          <a:xfrm>
            <a:off x="631190" y="5842000"/>
            <a:ext cx="6578600" cy="889000"/>
          </a:xfrm>
          <a:prstGeom prst="rect">
            <a:avLst/>
          </a:prstGeom>
          <a:noFill/>
          <a:ln>
            <a:noFill/>
          </a:ln>
        </p:spPr>
        <p:txBody>
          <a:bodyPr spcFirstLastPara="1" wrap="square" lIns="0" tIns="51425" rIns="0" bIns="0" anchor="t" anchorCtr="0">
            <a:norm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yout 9">
  <p:cSld name="layout 9">
    <p:bg>
      <p:bgPr>
        <a:solidFill>
          <a:schemeClr val="lt1"/>
        </a:solidFill>
        <a:effectLst/>
      </p:bgPr>
    </p:bg>
    <p:spTree>
      <p:nvGrpSpPr>
        <p:cNvPr id="1" name="Shape 44"/>
        <p:cNvGrpSpPr/>
        <p:nvPr/>
      </p:nvGrpSpPr>
      <p:grpSpPr>
        <a:xfrm>
          <a:off x="0" y="0"/>
          <a:ext cx="0" cy="0"/>
          <a:chOff x="0" y="0"/>
          <a:chExt cx="0" cy="0"/>
        </a:xfrm>
      </p:grpSpPr>
      <p:sp>
        <p:nvSpPr>
          <p:cNvPr id="45" name="Google Shape;45;p51"/>
          <p:cNvSpPr txBox="1">
            <a:spLocks noGrp="1"/>
          </p:cNvSpPr>
          <p:nvPr>
            <p:ph type="body" idx="1"/>
          </p:nvPr>
        </p:nvSpPr>
        <p:spPr>
          <a:xfrm>
            <a:off x="0" y="469900"/>
            <a:ext cx="8089900" cy="654685"/>
          </a:xfrm>
          <a:prstGeom prst="rect">
            <a:avLst/>
          </a:prstGeom>
          <a:solidFill>
            <a:srgbClr val="E8482F"/>
          </a:solidFill>
          <a:ln>
            <a:noFill/>
          </a:ln>
        </p:spPr>
        <p:txBody>
          <a:bodyPr spcFirstLastPara="1" wrap="square" lIns="0" tIns="92075"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hyperlink" Target="mailto:dhansen@town.northlake.tx.us" TargetMode="External"/><Relationship Id="rId3" Type="http://schemas.openxmlformats.org/officeDocument/2006/relationships/image" Target="../media/image8.jpg"/><Relationship Id="rId7" Type="http://schemas.openxmlformats.org/officeDocument/2006/relationships/hyperlink" Target="mailto:dthornton@town.northlake.tx.us" TargetMode="External"/><Relationship Id="rId12"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mailto:aarnold@town.northlake.tx.us" TargetMode="External"/><Relationship Id="rId11" Type="http://schemas.openxmlformats.org/officeDocument/2006/relationships/image" Target="../media/image9.jpg"/><Relationship Id="rId5" Type="http://schemas.openxmlformats.org/officeDocument/2006/relationships/hyperlink" Target="mailto:mcoleman@town.northlake.tx.us" TargetMode="External"/><Relationship Id="rId10" Type="http://schemas.openxmlformats.org/officeDocument/2006/relationships/hyperlink" Target="mailto:dwilliams@town.northlake.tx.us" TargetMode="External"/><Relationship Id="rId4" Type="http://schemas.openxmlformats.org/officeDocument/2006/relationships/hyperlink" Target="mailto:rcrawford@town.northlake.tx.us" TargetMode="External"/><Relationship Id="rId9" Type="http://schemas.openxmlformats.org/officeDocument/2006/relationships/hyperlink" Target="mailto:mhayman@town.northlake.tx.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www.pecansquarehoa.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9F3"/>
        </a:solidFill>
        <a:effectLst/>
      </p:bgPr>
    </p:bg>
    <p:spTree>
      <p:nvGrpSpPr>
        <p:cNvPr id="1" name="Shape 108"/>
        <p:cNvGrpSpPr/>
        <p:nvPr/>
      </p:nvGrpSpPr>
      <p:grpSpPr>
        <a:xfrm>
          <a:off x="0" y="0"/>
          <a:ext cx="0" cy="0"/>
          <a:chOff x="0" y="0"/>
          <a:chExt cx="0" cy="0"/>
        </a:xfrm>
      </p:grpSpPr>
      <p:sp>
        <p:nvSpPr>
          <p:cNvPr id="109" name="Google Shape;109;p1"/>
          <p:cNvSpPr txBox="1">
            <a:spLocks noGrp="1"/>
          </p:cNvSpPr>
          <p:nvPr>
            <p:ph type="body" idx="1"/>
          </p:nvPr>
        </p:nvSpPr>
        <p:spPr>
          <a:xfrm>
            <a:off x="0" y="0"/>
            <a:ext cx="12192000" cy="6858000"/>
          </a:xfrm>
          <a:prstGeom prst="rect">
            <a:avLst/>
          </a:prstGeom>
          <a:solidFill>
            <a:srgbClr val="F6F9F3"/>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10" name="Google Shape;110;p1"/>
          <p:cNvPicPr preferRelativeResize="0"/>
          <p:nvPr/>
        </p:nvPicPr>
        <p:blipFill rotWithShape="1">
          <a:blip r:embed="rId3">
            <a:alphaModFix/>
          </a:blip>
          <a:srcRect/>
          <a:stretch/>
        </p:blipFill>
        <p:spPr>
          <a:xfrm>
            <a:off x="-553224" y="0"/>
            <a:ext cx="12780582" cy="7309944"/>
          </a:xfrm>
          <a:prstGeom prst="rect">
            <a:avLst/>
          </a:prstGeom>
          <a:noFill/>
          <a:ln>
            <a:noFill/>
          </a:ln>
        </p:spPr>
      </p:pic>
      <p:sp>
        <p:nvSpPr>
          <p:cNvPr id="111" name="Google Shape;111;p1"/>
          <p:cNvSpPr txBox="1"/>
          <p:nvPr/>
        </p:nvSpPr>
        <p:spPr>
          <a:xfrm>
            <a:off x="684352" y="186172"/>
            <a:ext cx="10305430" cy="788275"/>
          </a:xfrm>
          <a:prstGeom prst="rect">
            <a:avLst/>
          </a:prstGeom>
          <a:solidFill>
            <a:schemeClr val="lt1"/>
          </a:solidFill>
          <a:ln>
            <a:noFill/>
          </a:ln>
        </p:spPr>
        <p:txBody>
          <a:bodyPr spcFirstLastPara="1" wrap="square" lIns="0" tIns="94600" rIns="0" bIns="0" anchor="t" anchorCtr="0">
            <a:noAutofit/>
          </a:bodyPr>
          <a:lstStyle/>
          <a:p>
            <a:pPr marL="0" lvl="0" indent="0" algn="ctr" rtl="0">
              <a:spcBef>
                <a:spcPts val="0"/>
              </a:spcBef>
              <a:spcAft>
                <a:spcPts val="0"/>
              </a:spcAft>
              <a:buNone/>
            </a:pPr>
            <a:r>
              <a:rPr lang="en-US" sz="4000" b="1">
                <a:solidFill>
                  <a:schemeClr val="dk1"/>
                </a:solidFill>
                <a:latin typeface="Oswald"/>
                <a:ea typeface="Oswald"/>
                <a:cs typeface="Oswald"/>
                <a:sym typeface="Oswald"/>
              </a:rPr>
              <a:t>	</a:t>
            </a:r>
            <a:r>
              <a:rPr lang="en-US" sz="4000" b="1" cap="none">
                <a:solidFill>
                  <a:srgbClr val="221F1F"/>
                </a:solidFill>
                <a:latin typeface="Oswald"/>
                <a:ea typeface="Oswald"/>
                <a:cs typeface="Oswald"/>
                <a:sym typeface="Oswald"/>
              </a:rPr>
              <a:t>PECAN SQUARE HOA ANNUAL MEETING</a:t>
            </a:r>
            <a:endParaRPr sz="4000" b="1" i="0" cap="none">
              <a:solidFill>
                <a:srgbClr val="221F1F"/>
              </a:solidFill>
              <a:latin typeface="Oswald"/>
              <a:ea typeface="Oswald"/>
              <a:cs typeface="Oswald"/>
              <a:sym typeface="Oswald"/>
            </a:endParaRPr>
          </a:p>
        </p:txBody>
      </p:sp>
      <p:sp>
        <p:nvSpPr>
          <p:cNvPr id="112" name="Google Shape;112;p1"/>
          <p:cNvSpPr/>
          <p:nvPr/>
        </p:nvSpPr>
        <p:spPr>
          <a:xfrm>
            <a:off x="793970" y="288890"/>
            <a:ext cx="10086193" cy="582838"/>
          </a:xfrm>
          <a:prstGeom prst="rect">
            <a:avLst/>
          </a:prstGeom>
          <a:solidFill>
            <a:schemeClr val="lt1">
              <a:alpha val="0"/>
            </a:schemeClr>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endParaRPr sz="1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89" name="Google Shape;189;p9"/>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90" name="Google Shape;190;p9"/>
          <p:cNvSpPr txBox="1">
            <a:spLocks noGrp="1"/>
          </p:cNvSpPr>
          <p:nvPr>
            <p:ph type="body" idx="1"/>
          </p:nvPr>
        </p:nvSpPr>
        <p:spPr>
          <a:xfrm>
            <a:off x="1461135" y="1136120"/>
            <a:ext cx="8089900" cy="5539000"/>
          </a:xfrm>
          <a:prstGeom prst="rect">
            <a:avLst/>
          </a:prstGeom>
          <a:noFill/>
          <a:ln>
            <a:noFill/>
          </a:ln>
        </p:spPr>
        <p:txBody>
          <a:bodyPr spcFirstLastPara="1" wrap="square" lIns="0" tIns="12050" rIns="0" bIns="0" anchor="t" anchorCtr="0">
            <a:noAutofit/>
          </a:bodyPr>
          <a:lstStyle/>
          <a:p>
            <a:pPr marL="0" marR="0" lvl="0" indent="0" algn="l" rtl="0">
              <a:lnSpc>
                <a:spcPct val="107142"/>
              </a:lnSpc>
              <a:spcBef>
                <a:spcPts val="0"/>
              </a:spcBef>
              <a:spcAft>
                <a:spcPts val="0"/>
              </a:spcAft>
              <a:buNone/>
            </a:pPr>
            <a:r>
              <a:rPr lang="en-US" sz="1400" b="1" i="1" dirty="0">
                <a:solidFill>
                  <a:srgbClr val="000000"/>
                </a:solidFill>
                <a:latin typeface="Georgia"/>
                <a:ea typeface="Georgia"/>
                <a:cs typeface="Georgia"/>
                <a:sym typeface="Georgia"/>
              </a:rPr>
              <a:t>W</a:t>
            </a:r>
            <a:r>
              <a:rPr lang="en-US" sz="1100" b="1" i="1" dirty="0">
                <a:solidFill>
                  <a:srgbClr val="000000"/>
                </a:solidFill>
                <a:latin typeface="Georgia"/>
                <a:ea typeface="Georgia"/>
                <a:cs typeface="Georgia"/>
                <a:sym typeface="Georgia"/>
              </a:rPr>
              <a:t>HO </a:t>
            </a:r>
            <a:r>
              <a:rPr lang="en-US" sz="1400" b="1" i="1" dirty="0">
                <a:solidFill>
                  <a:srgbClr val="000000"/>
                </a:solidFill>
                <a:latin typeface="Georgia"/>
                <a:ea typeface="Georgia"/>
                <a:cs typeface="Georgia"/>
                <a:sym typeface="Georgia"/>
              </a:rPr>
              <a:t>I</a:t>
            </a:r>
            <a:r>
              <a:rPr lang="en-US" sz="1100" b="1" i="1" dirty="0">
                <a:solidFill>
                  <a:srgbClr val="000000"/>
                </a:solidFill>
                <a:latin typeface="Georgia"/>
                <a:ea typeface="Georgia"/>
                <a:cs typeface="Georgia"/>
                <a:sym typeface="Georgia"/>
              </a:rPr>
              <a:t>S </a:t>
            </a:r>
            <a:r>
              <a:rPr lang="en-US" sz="1400" b="1" i="1" dirty="0">
                <a:solidFill>
                  <a:srgbClr val="000000"/>
                </a:solidFill>
                <a:latin typeface="Georgia"/>
                <a:ea typeface="Georgia"/>
                <a:cs typeface="Georgia"/>
                <a:sym typeface="Georgia"/>
              </a:rPr>
              <a:t>T</a:t>
            </a:r>
            <a:r>
              <a:rPr lang="en-US" sz="1100" b="1" i="1" dirty="0">
                <a:solidFill>
                  <a:srgbClr val="000000"/>
                </a:solidFill>
                <a:latin typeface="Georgia"/>
                <a:ea typeface="Georgia"/>
                <a:cs typeface="Georgia"/>
                <a:sym typeface="Georgia"/>
              </a:rPr>
              <a:t>HE </a:t>
            </a:r>
            <a:r>
              <a:rPr lang="en-US" sz="1400" b="1" i="1" dirty="0">
                <a:solidFill>
                  <a:srgbClr val="000000"/>
                </a:solidFill>
                <a:latin typeface="Georgia"/>
                <a:ea typeface="Georgia"/>
                <a:cs typeface="Georgia"/>
                <a:sym typeface="Georgia"/>
              </a:rPr>
              <a:t>D</a:t>
            </a:r>
            <a:r>
              <a:rPr lang="en-US" sz="1100" b="1" i="1" dirty="0">
                <a:solidFill>
                  <a:srgbClr val="000000"/>
                </a:solidFill>
                <a:latin typeface="Georgia"/>
                <a:ea typeface="Georgia"/>
                <a:cs typeface="Georgia"/>
                <a:sym typeface="Georgia"/>
              </a:rPr>
              <a:t>EVELOPER</a:t>
            </a:r>
            <a:r>
              <a:rPr lang="en-US" sz="1400" b="1" i="1" dirty="0">
                <a:solidFill>
                  <a:srgbClr val="000000"/>
                </a:solidFill>
                <a:latin typeface="Georgia"/>
                <a:ea typeface="Georgia"/>
                <a:cs typeface="Georgia"/>
                <a:sym typeface="Georgia"/>
              </a:rPr>
              <a:t>? </a:t>
            </a:r>
            <a:endParaRPr dirty="0"/>
          </a:p>
          <a:p>
            <a:pPr marL="182880" marR="0" lvl="0" indent="-182880" algn="l" rtl="0">
              <a:lnSpc>
                <a:spcPct val="116666"/>
              </a:lnSpc>
              <a:spcBef>
                <a:spcPts val="64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Plans the layout and design elements </a:t>
            </a:r>
            <a:endParaRPr dirty="0"/>
          </a:p>
          <a:p>
            <a:pPr marL="182880" marR="0" lvl="0" indent="-182880" algn="l" rtl="0">
              <a:lnSpc>
                <a:spcPct val="116666"/>
              </a:lnSpc>
              <a:spcBef>
                <a:spcPts val="63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Installs infrastructure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Forms the Association (Declarant)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Works with legal counsel to create governing rules and guidelines </a:t>
            </a:r>
            <a:endParaRPr dirty="0"/>
          </a:p>
          <a:p>
            <a:pPr marL="0" marR="0" lvl="0" indent="0" algn="l" rtl="0">
              <a:lnSpc>
                <a:spcPct val="107142"/>
              </a:lnSpc>
              <a:spcBef>
                <a:spcPts val="1595"/>
              </a:spcBef>
              <a:spcAft>
                <a:spcPts val="0"/>
              </a:spcAft>
              <a:buNone/>
            </a:pPr>
            <a:r>
              <a:rPr lang="en-US" sz="1400" b="1" i="1" dirty="0">
                <a:solidFill>
                  <a:srgbClr val="000000"/>
                </a:solidFill>
                <a:latin typeface="Georgia"/>
                <a:ea typeface="Georgia"/>
                <a:cs typeface="Georgia"/>
                <a:sym typeface="Georgia"/>
              </a:rPr>
              <a:t>W</a:t>
            </a:r>
            <a:r>
              <a:rPr lang="en-US" sz="1100" b="1" i="1" dirty="0">
                <a:solidFill>
                  <a:srgbClr val="000000"/>
                </a:solidFill>
                <a:latin typeface="Georgia"/>
                <a:ea typeface="Georgia"/>
                <a:cs typeface="Georgia"/>
                <a:sym typeface="Georgia"/>
              </a:rPr>
              <a:t>HO </a:t>
            </a:r>
            <a:r>
              <a:rPr lang="en-US" sz="1400" b="1" i="1" dirty="0">
                <a:solidFill>
                  <a:srgbClr val="000000"/>
                </a:solidFill>
                <a:latin typeface="Georgia"/>
                <a:ea typeface="Georgia"/>
                <a:cs typeface="Georgia"/>
                <a:sym typeface="Georgia"/>
              </a:rPr>
              <a:t>I</a:t>
            </a:r>
            <a:r>
              <a:rPr lang="en-US" sz="1100" b="1" i="1" dirty="0">
                <a:solidFill>
                  <a:srgbClr val="000000"/>
                </a:solidFill>
                <a:latin typeface="Georgia"/>
                <a:ea typeface="Georgia"/>
                <a:cs typeface="Georgia"/>
                <a:sym typeface="Georgia"/>
              </a:rPr>
              <a:t>S </a:t>
            </a:r>
            <a:r>
              <a:rPr lang="en-US" sz="1400" b="1" i="1" dirty="0">
                <a:solidFill>
                  <a:srgbClr val="000000"/>
                </a:solidFill>
                <a:latin typeface="Georgia"/>
                <a:ea typeface="Georgia"/>
                <a:cs typeface="Georgia"/>
                <a:sym typeface="Georgia"/>
              </a:rPr>
              <a:t>O</a:t>
            </a:r>
            <a:r>
              <a:rPr lang="en-US" sz="1100" b="1" i="1" dirty="0">
                <a:solidFill>
                  <a:srgbClr val="000000"/>
                </a:solidFill>
                <a:latin typeface="Georgia"/>
                <a:ea typeface="Georgia"/>
                <a:cs typeface="Georgia"/>
                <a:sym typeface="Georgia"/>
              </a:rPr>
              <a:t>N </a:t>
            </a:r>
            <a:r>
              <a:rPr lang="en-US" sz="1400" b="1" i="1" dirty="0">
                <a:solidFill>
                  <a:srgbClr val="000000"/>
                </a:solidFill>
                <a:latin typeface="Georgia"/>
                <a:ea typeface="Georgia"/>
                <a:cs typeface="Georgia"/>
                <a:sym typeface="Georgia"/>
              </a:rPr>
              <a:t>T</a:t>
            </a:r>
            <a:r>
              <a:rPr lang="en-US" sz="1100" b="1" i="1" dirty="0">
                <a:solidFill>
                  <a:srgbClr val="000000"/>
                </a:solidFill>
                <a:latin typeface="Georgia"/>
                <a:ea typeface="Georgia"/>
                <a:cs typeface="Georgia"/>
                <a:sym typeface="Georgia"/>
              </a:rPr>
              <a:t>HE </a:t>
            </a:r>
            <a:r>
              <a:rPr lang="en-US" sz="1400" b="1" i="1" dirty="0">
                <a:solidFill>
                  <a:srgbClr val="000000"/>
                </a:solidFill>
                <a:latin typeface="Georgia"/>
                <a:ea typeface="Georgia"/>
                <a:cs typeface="Georgia"/>
                <a:sym typeface="Georgia"/>
              </a:rPr>
              <a:t>B</a:t>
            </a:r>
            <a:r>
              <a:rPr lang="en-US" sz="1100" b="1" i="1" dirty="0">
                <a:solidFill>
                  <a:srgbClr val="000000"/>
                </a:solidFill>
                <a:latin typeface="Georgia"/>
                <a:ea typeface="Georgia"/>
                <a:cs typeface="Georgia"/>
                <a:sym typeface="Georgia"/>
              </a:rPr>
              <a:t>OARD </a:t>
            </a:r>
            <a:r>
              <a:rPr lang="en-US" sz="1400" b="1" i="1" dirty="0">
                <a:solidFill>
                  <a:srgbClr val="000000"/>
                </a:solidFill>
                <a:latin typeface="Georgia"/>
                <a:ea typeface="Georgia"/>
                <a:cs typeface="Georgia"/>
                <a:sym typeface="Georgia"/>
              </a:rPr>
              <a:t>A</a:t>
            </a:r>
            <a:r>
              <a:rPr lang="en-US" sz="1100" b="1" i="1" dirty="0">
                <a:solidFill>
                  <a:srgbClr val="000000"/>
                </a:solidFill>
                <a:latin typeface="Georgia"/>
                <a:ea typeface="Georgia"/>
                <a:cs typeface="Georgia"/>
                <a:sym typeface="Georgia"/>
              </a:rPr>
              <a:t>ND </a:t>
            </a:r>
            <a:r>
              <a:rPr lang="en-US" sz="1400" b="1" i="1" dirty="0">
                <a:solidFill>
                  <a:srgbClr val="000000"/>
                </a:solidFill>
                <a:latin typeface="Georgia"/>
                <a:ea typeface="Georgia"/>
                <a:cs typeface="Georgia"/>
                <a:sym typeface="Georgia"/>
              </a:rPr>
              <a:t>W</a:t>
            </a:r>
            <a:r>
              <a:rPr lang="en-US" sz="1100" b="1" i="1" dirty="0">
                <a:solidFill>
                  <a:srgbClr val="000000"/>
                </a:solidFill>
                <a:latin typeface="Georgia"/>
                <a:ea typeface="Georgia"/>
                <a:cs typeface="Georgia"/>
                <a:sym typeface="Georgia"/>
              </a:rPr>
              <a:t>HAT </a:t>
            </a:r>
            <a:r>
              <a:rPr lang="en-US" sz="1400" b="1" i="1" dirty="0">
                <a:solidFill>
                  <a:srgbClr val="000000"/>
                </a:solidFill>
                <a:latin typeface="Georgia"/>
                <a:ea typeface="Georgia"/>
                <a:cs typeface="Georgia"/>
                <a:sym typeface="Georgia"/>
              </a:rPr>
              <a:t>I</a:t>
            </a:r>
            <a:r>
              <a:rPr lang="en-US" sz="1100" b="1" i="1" dirty="0">
                <a:solidFill>
                  <a:srgbClr val="000000"/>
                </a:solidFill>
                <a:latin typeface="Georgia"/>
                <a:ea typeface="Georgia"/>
                <a:cs typeface="Georgia"/>
                <a:sym typeface="Georgia"/>
              </a:rPr>
              <a:t>S </a:t>
            </a:r>
            <a:r>
              <a:rPr lang="en-US" sz="1400" b="1" i="1" dirty="0">
                <a:solidFill>
                  <a:srgbClr val="000000"/>
                </a:solidFill>
                <a:latin typeface="Georgia"/>
                <a:ea typeface="Georgia"/>
                <a:cs typeface="Georgia"/>
                <a:sym typeface="Georgia"/>
              </a:rPr>
              <a:t>T</a:t>
            </a:r>
            <a:r>
              <a:rPr lang="en-US" sz="1100" b="1" i="1" dirty="0">
                <a:solidFill>
                  <a:srgbClr val="000000"/>
                </a:solidFill>
                <a:latin typeface="Georgia"/>
                <a:ea typeface="Georgia"/>
                <a:cs typeface="Georgia"/>
                <a:sym typeface="Georgia"/>
              </a:rPr>
              <a:t>HEIR </a:t>
            </a:r>
            <a:r>
              <a:rPr lang="en-US" sz="1400" b="1" i="1" dirty="0">
                <a:solidFill>
                  <a:srgbClr val="000000"/>
                </a:solidFill>
                <a:latin typeface="Georgia"/>
                <a:ea typeface="Georgia"/>
                <a:cs typeface="Georgia"/>
                <a:sym typeface="Georgia"/>
              </a:rPr>
              <a:t>R</a:t>
            </a:r>
            <a:r>
              <a:rPr lang="en-US" sz="1100" b="1" i="1" dirty="0">
                <a:solidFill>
                  <a:srgbClr val="000000"/>
                </a:solidFill>
                <a:latin typeface="Georgia"/>
                <a:ea typeface="Georgia"/>
                <a:cs typeface="Georgia"/>
                <a:sym typeface="Georgia"/>
              </a:rPr>
              <a:t>OLE</a:t>
            </a:r>
            <a:r>
              <a:rPr lang="en-US" sz="1400" b="1" i="1" dirty="0">
                <a:solidFill>
                  <a:srgbClr val="000000"/>
                </a:solidFill>
                <a:latin typeface="Georgia"/>
                <a:ea typeface="Georgia"/>
                <a:cs typeface="Georgia"/>
                <a:sym typeface="Georgia"/>
              </a:rPr>
              <a:t>? </a:t>
            </a:r>
            <a:endParaRPr dirty="0"/>
          </a:p>
          <a:p>
            <a:pPr marL="182880" marR="0" lvl="0" indent="-182880" algn="l" rtl="0">
              <a:lnSpc>
                <a:spcPct val="116666"/>
              </a:lnSpc>
              <a:spcBef>
                <a:spcPts val="64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Representatives of the Declarant currently </a:t>
            </a:r>
            <a:endParaRPr dirty="0"/>
          </a:p>
          <a:p>
            <a:pPr marL="182880" marR="0" lvl="0" indent="-182880" algn="l" rtl="0">
              <a:lnSpc>
                <a:spcPct val="116666"/>
              </a:lnSpc>
              <a:spcBef>
                <a:spcPts val="63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Approval of budgets &amp; contracts </a:t>
            </a:r>
            <a:endParaRPr dirty="0"/>
          </a:p>
          <a:p>
            <a:pPr marL="182880" marR="0" lvl="0" indent="-182880" algn="l" rtl="0">
              <a:lnSpc>
                <a:spcPct val="116666"/>
              </a:lnSpc>
              <a:spcBef>
                <a:spcPts val="63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Determines assessment rates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Establishes committees </a:t>
            </a:r>
            <a:endParaRPr dirty="0"/>
          </a:p>
          <a:p>
            <a:pPr marL="182880" marR="0" lvl="0" indent="-182880" algn="l" rtl="0">
              <a:lnSpc>
                <a:spcPct val="116666"/>
              </a:lnSpc>
              <a:spcBef>
                <a:spcPts val="66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Initially serves or appoints the Architectural Committee </a:t>
            </a:r>
            <a:endParaRPr dirty="0"/>
          </a:p>
          <a:p>
            <a:pPr marL="0" marR="0" lvl="0" indent="0" algn="l" rtl="0">
              <a:lnSpc>
                <a:spcPct val="110344"/>
              </a:lnSpc>
              <a:spcBef>
                <a:spcPts val="2145"/>
              </a:spcBef>
              <a:spcAft>
                <a:spcPts val="0"/>
              </a:spcAft>
              <a:buNone/>
            </a:pPr>
            <a:r>
              <a:rPr lang="en-US" sz="1400" b="1" i="1" dirty="0">
                <a:solidFill>
                  <a:srgbClr val="000000"/>
                </a:solidFill>
                <a:latin typeface="Georgia"/>
                <a:ea typeface="Georgia"/>
                <a:cs typeface="Georgia"/>
                <a:sym typeface="Georgia"/>
              </a:rPr>
              <a:t>W</a:t>
            </a:r>
            <a:r>
              <a:rPr lang="en-US" sz="1100" b="1" i="1" dirty="0">
                <a:solidFill>
                  <a:srgbClr val="000000"/>
                </a:solidFill>
                <a:latin typeface="Georgia"/>
                <a:ea typeface="Georgia"/>
                <a:cs typeface="Georgia"/>
                <a:sym typeface="Georgia"/>
              </a:rPr>
              <a:t>HAT </a:t>
            </a:r>
            <a:r>
              <a:rPr lang="en-US" sz="1400" b="1" i="1" dirty="0">
                <a:solidFill>
                  <a:srgbClr val="000000"/>
                </a:solidFill>
                <a:latin typeface="Georgia"/>
                <a:ea typeface="Georgia"/>
                <a:cs typeface="Georgia"/>
                <a:sym typeface="Georgia"/>
              </a:rPr>
              <a:t>I</a:t>
            </a:r>
            <a:r>
              <a:rPr lang="en-US" sz="1100" b="1" i="1" dirty="0">
                <a:solidFill>
                  <a:srgbClr val="000000"/>
                </a:solidFill>
                <a:latin typeface="Georgia"/>
                <a:ea typeface="Georgia"/>
                <a:cs typeface="Georgia"/>
                <a:sym typeface="Georgia"/>
              </a:rPr>
              <a:t>S </a:t>
            </a:r>
            <a:r>
              <a:rPr lang="en-US" sz="1400" b="1" i="1" dirty="0">
                <a:solidFill>
                  <a:srgbClr val="000000"/>
                </a:solidFill>
                <a:latin typeface="Georgia"/>
                <a:ea typeface="Georgia"/>
                <a:cs typeface="Georgia"/>
                <a:sym typeface="Georgia"/>
              </a:rPr>
              <a:t>T</a:t>
            </a:r>
            <a:r>
              <a:rPr lang="en-US" sz="1100" b="1" i="1" dirty="0">
                <a:solidFill>
                  <a:srgbClr val="000000"/>
                </a:solidFill>
                <a:latin typeface="Georgia"/>
                <a:ea typeface="Georgia"/>
                <a:cs typeface="Georgia"/>
                <a:sym typeface="Georgia"/>
              </a:rPr>
              <a:t>HE </a:t>
            </a:r>
            <a:r>
              <a:rPr lang="en-US" sz="1400" b="1" i="1" dirty="0">
                <a:solidFill>
                  <a:srgbClr val="000000"/>
                </a:solidFill>
                <a:latin typeface="Georgia"/>
                <a:ea typeface="Georgia"/>
                <a:cs typeface="Georgia"/>
                <a:sym typeface="Georgia"/>
              </a:rPr>
              <a:t>M</a:t>
            </a:r>
            <a:r>
              <a:rPr lang="en-US" sz="1100" b="1" i="1" dirty="0">
                <a:solidFill>
                  <a:srgbClr val="000000"/>
                </a:solidFill>
                <a:latin typeface="Georgia"/>
                <a:ea typeface="Georgia"/>
                <a:cs typeface="Georgia"/>
                <a:sym typeface="Georgia"/>
              </a:rPr>
              <a:t>ANAGEMENT </a:t>
            </a:r>
            <a:r>
              <a:rPr lang="en-US" sz="1400" b="1" i="1" dirty="0">
                <a:solidFill>
                  <a:srgbClr val="000000"/>
                </a:solidFill>
                <a:latin typeface="Georgia"/>
                <a:ea typeface="Georgia"/>
                <a:cs typeface="Georgia"/>
                <a:sym typeface="Georgia"/>
              </a:rPr>
              <a:t>C</a:t>
            </a:r>
            <a:r>
              <a:rPr lang="en-US" sz="1100" b="1" i="1" dirty="0">
                <a:solidFill>
                  <a:srgbClr val="000000"/>
                </a:solidFill>
                <a:latin typeface="Georgia"/>
                <a:ea typeface="Georgia"/>
                <a:cs typeface="Georgia"/>
                <a:sym typeface="Georgia"/>
              </a:rPr>
              <a:t>OMPANY</a:t>
            </a:r>
            <a:r>
              <a:rPr lang="en-US" sz="1450" b="1" i="1" dirty="0">
                <a:solidFill>
                  <a:srgbClr val="000000"/>
                </a:solidFill>
                <a:latin typeface="Georgia"/>
                <a:ea typeface="Georgia"/>
                <a:cs typeface="Georgia"/>
                <a:sym typeface="Georgia"/>
              </a:rPr>
              <a:t>’</a:t>
            </a:r>
            <a:r>
              <a:rPr lang="en-US" sz="1100" b="1" i="1" dirty="0">
                <a:solidFill>
                  <a:srgbClr val="000000"/>
                </a:solidFill>
                <a:latin typeface="Georgia"/>
                <a:ea typeface="Georgia"/>
                <a:cs typeface="Georgia"/>
                <a:sym typeface="Georgia"/>
              </a:rPr>
              <a:t>S </a:t>
            </a:r>
            <a:r>
              <a:rPr lang="en-US" sz="1400" b="1" i="1" dirty="0">
                <a:solidFill>
                  <a:srgbClr val="000000"/>
                </a:solidFill>
                <a:latin typeface="Georgia"/>
                <a:ea typeface="Georgia"/>
                <a:cs typeface="Georgia"/>
                <a:sym typeface="Georgia"/>
              </a:rPr>
              <a:t>R</a:t>
            </a:r>
            <a:r>
              <a:rPr lang="en-US" sz="1100" b="1" i="1" dirty="0">
                <a:solidFill>
                  <a:srgbClr val="000000"/>
                </a:solidFill>
                <a:latin typeface="Georgia"/>
                <a:ea typeface="Georgia"/>
                <a:cs typeface="Georgia"/>
                <a:sym typeface="Georgia"/>
              </a:rPr>
              <a:t>OLE</a:t>
            </a:r>
            <a:r>
              <a:rPr lang="en-US" sz="1400" b="1" i="1" dirty="0">
                <a:solidFill>
                  <a:srgbClr val="000000"/>
                </a:solidFill>
                <a:latin typeface="Georgia"/>
                <a:ea typeface="Georgia"/>
                <a:cs typeface="Georgia"/>
                <a:sym typeface="Georgia"/>
              </a:rPr>
              <a:t>? </a:t>
            </a:r>
            <a:endParaRPr dirty="0"/>
          </a:p>
          <a:p>
            <a:pPr marL="182880" marR="0" lvl="0" indent="-182880" algn="l" rtl="0">
              <a:lnSpc>
                <a:spcPct val="116666"/>
              </a:lnSpc>
              <a:spcBef>
                <a:spcPts val="655"/>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Carry out decisions made by the Board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Provide information, training, and leadership on the Association’s operations to the Board and the community.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Resident liaison </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Accounts payable &amp; receivable 			Coordination with Vendors</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Budget preparation for Board approval 		CC&amp;R enforcement</a:t>
            </a:r>
            <a:endParaRPr dirty="0"/>
          </a:p>
          <a:p>
            <a:pPr marL="182880" marR="0" lvl="0" indent="-182880" algn="l" rtl="0">
              <a:lnSpc>
                <a:spcPct val="116666"/>
              </a:lnSpc>
              <a:spcBef>
                <a:spcPts val="640"/>
              </a:spcBef>
              <a:spcAft>
                <a:spcPts val="0"/>
              </a:spcAft>
              <a:buClr>
                <a:srgbClr val="000000"/>
              </a:buClr>
              <a:buSzPts val="1200"/>
              <a:buFont typeface="Noto Sans Symbols"/>
              <a:buChar char="∙"/>
            </a:pPr>
            <a:r>
              <a:rPr lang="en-US" sz="1200" dirty="0">
                <a:solidFill>
                  <a:srgbClr val="000000"/>
                </a:solidFill>
                <a:latin typeface="Georgia"/>
                <a:ea typeface="Georgia"/>
                <a:cs typeface="Georgia"/>
                <a:sym typeface="Georgia"/>
              </a:rPr>
              <a:t>Meeting </a:t>
            </a:r>
            <a:r>
              <a:rPr lang="en-US" sz="1200">
                <a:solidFill>
                  <a:srgbClr val="000000"/>
                </a:solidFill>
                <a:latin typeface="Georgia"/>
                <a:ea typeface="Georgia"/>
                <a:cs typeface="Georgia"/>
                <a:sym typeface="Georgia"/>
              </a:rPr>
              <a:t>facilitation </a:t>
            </a:r>
            <a:endParaRPr dirty="0"/>
          </a:p>
        </p:txBody>
      </p:sp>
      <p:sp>
        <p:nvSpPr>
          <p:cNvPr id="191" name="Google Shape;191;p9"/>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WHO DOES WHAT?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pic>
        <p:nvPicPr>
          <p:cNvPr id="196" name="Google Shape;196;p10"/>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97" name="Google Shape;197;p10"/>
          <p:cNvSpPr txBox="1">
            <a:spLocks noGrp="1"/>
          </p:cNvSpPr>
          <p:nvPr>
            <p:ph type="body" idx="1"/>
          </p:nvPr>
        </p:nvSpPr>
        <p:spPr>
          <a:xfrm>
            <a:off x="0" y="849550"/>
            <a:ext cx="12089400" cy="5919300"/>
          </a:xfrm>
          <a:prstGeom prst="rect">
            <a:avLst/>
          </a:prstGeom>
          <a:noFill/>
          <a:ln>
            <a:noFill/>
          </a:ln>
        </p:spPr>
        <p:txBody>
          <a:bodyPr spcFirstLastPara="1" wrap="square" lIns="0" tIns="12050" rIns="0" bIns="0" anchor="t" anchorCtr="0">
            <a:noAutofit/>
          </a:bodyPr>
          <a:lstStyle/>
          <a:p>
            <a:pPr marL="0" indent="0">
              <a:lnSpc>
                <a:spcPct val="125000"/>
              </a:lnSpc>
            </a:pPr>
            <a:r>
              <a:rPr lang="en-US" sz="1200" dirty="0">
                <a:solidFill>
                  <a:srgbClr val="000000"/>
                </a:solidFill>
                <a:latin typeface="Georgia"/>
                <a:ea typeface="Georgia"/>
                <a:cs typeface="Georgia"/>
                <a:sym typeface="Georgia"/>
              </a:rPr>
              <a:t> </a:t>
            </a:r>
            <a:r>
              <a:rPr lang="en-US" sz="1200" b="1" dirty="0">
                <a:latin typeface="Georgia"/>
                <a:ea typeface="Georgia"/>
                <a:cs typeface="Georgia"/>
                <a:sym typeface="Georgia"/>
              </a:rPr>
              <a:t>J</a:t>
            </a:r>
            <a:r>
              <a:rPr lang="en-US" sz="1200" b="1" dirty="0">
                <a:solidFill>
                  <a:srgbClr val="000000"/>
                </a:solidFill>
                <a:latin typeface="Georgia"/>
                <a:ea typeface="Georgia"/>
                <a:cs typeface="Georgia"/>
                <a:sym typeface="Georgia"/>
              </a:rPr>
              <a:t>ust a handful of 2023 Accomplishments					Just a handful of 2024 Projects</a:t>
            </a:r>
            <a:endParaRPr lang="en-US" sz="1200" dirty="0"/>
          </a:p>
          <a:p>
            <a:pPr marL="0" marR="0" lvl="0" indent="0" algn="l" rtl="0">
              <a:lnSpc>
                <a:spcPct val="125000"/>
              </a:lnSpc>
              <a:spcBef>
                <a:spcPts val="0"/>
              </a:spcBef>
              <a:spcAft>
                <a:spcPts val="0"/>
              </a:spcAft>
              <a:buNone/>
            </a:pPr>
            <a:r>
              <a:rPr lang="en-US" sz="1200" b="1" dirty="0">
                <a:solidFill>
                  <a:srgbClr val="000000"/>
                </a:solidFill>
                <a:latin typeface="Georgia"/>
                <a:ea typeface="Georgia"/>
                <a:cs typeface="Georgia"/>
                <a:sym typeface="Georgia"/>
              </a:rPr>
              <a:t>											</a:t>
            </a:r>
            <a:endParaRPr dirty="0">
              <a:solidFill>
                <a:schemeClr val="dk1"/>
              </a:solidFill>
            </a:endParaRPr>
          </a:p>
          <a:p>
            <a:pPr marL="171450" indent="-171450">
              <a:lnSpc>
                <a:spcPct val="125000"/>
              </a:lnSpc>
              <a:buFont typeface="Arial" panose="020B0604020202020204" pitchFamily="34" charset="0"/>
              <a:buChar char="•"/>
            </a:pPr>
            <a:r>
              <a:rPr lang="en-US" sz="1200" dirty="0">
                <a:solidFill>
                  <a:srgbClr val="000000"/>
                </a:solidFill>
                <a:latin typeface="Georgia"/>
                <a:ea typeface="Georgia"/>
                <a:cs typeface="Georgia"/>
                <a:sym typeface="Georgia"/>
              </a:rPr>
              <a:t>New Equipment for the gym					</a:t>
            </a:r>
            <a:r>
              <a:rPr lang="en-US" sz="1200" dirty="0">
                <a:latin typeface="Georgia"/>
                <a:ea typeface="Georgia"/>
                <a:cs typeface="Georgia"/>
                <a:sym typeface="Georgia"/>
              </a:rPr>
              <a:t>Reseal</a:t>
            </a:r>
            <a:r>
              <a:rPr lang="en-US" sz="1200" dirty="0">
                <a:solidFill>
                  <a:srgbClr val="000000"/>
                </a:solidFill>
                <a:latin typeface="Georgia"/>
                <a:ea typeface="Georgia"/>
                <a:cs typeface="Georgia"/>
                <a:sym typeface="Georgia"/>
              </a:rPr>
              <a:t> arena wood inside and out</a:t>
            </a:r>
            <a:endParaRPr lang="en-US" sz="1200" dirty="0"/>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Pioneer Park turf serviced					</a:t>
            </a:r>
            <a:r>
              <a:rPr lang="en-US" sz="1200" dirty="0">
                <a:latin typeface="Georgia"/>
                <a:sym typeface="Georgia"/>
              </a:rPr>
              <a:t>New Pool Table</a:t>
            </a:r>
            <a:endParaRPr lang="en-US" sz="1200" dirty="0">
              <a:latin typeface="Georgia"/>
            </a:endParaRPr>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Deep clean of both the Greeting House and Jackson Hall			</a:t>
            </a:r>
            <a:r>
              <a:rPr lang="en-US" sz="1200" dirty="0">
                <a:latin typeface="Georgia"/>
                <a:sym typeface="Georgia"/>
              </a:rPr>
              <a:t>Contracted to have windows cleaned at Jackson Hall and Greeting House</a:t>
            </a:r>
            <a:endParaRPr lang="en-US" sz="1200" dirty="0">
              <a:latin typeface="Georgia"/>
            </a:endParaRPr>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Repairs to Fire Pit						</a:t>
            </a:r>
            <a:r>
              <a:rPr lang="en-US" sz="1200" dirty="0">
                <a:latin typeface="Georgia"/>
                <a:sym typeface="Georgia"/>
              </a:rPr>
              <a:t>Contracted to have doghouse and barn doors at arena painted</a:t>
            </a:r>
            <a:endParaRPr lang="en-US" sz="1200" dirty="0">
              <a:latin typeface="Georgia"/>
            </a:endParaRPr>
          </a:p>
          <a:p>
            <a:pPr marL="171450" indent="-171450">
              <a:lnSpc>
                <a:spcPct val="125000"/>
              </a:lnSpc>
              <a:buSzPts val="1200"/>
              <a:buFont typeface="Arial"/>
              <a:buChar char="•"/>
            </a:pPr>
            <a:r>
              <a:rPr lang="en-US" sz="1200" dirty="0">
                <a:latin typeface="Georgia"/>
                <a:ea typeface="Georgia"/>
                <a:cs typeface="Georgia"/>
                <a:sym typeface="Georgia"/>
              </a:rPr>
              <a:t>Resurfacing</a:t>
            </a:r>
            <a:r>
              <a:rPr lang="en-US" sz="1200" dirty="0">
                <a:solidFill>
                  <a:srgbClr val="000000"/>
                </a:solidFill>
                <a:latin typeface="Georgia"/>
                <a:ea typeface="Georgia"/>
                <a:cs typeface="Georgia"/>
                <a:sym typeface="Georgia"/>
              </a:rPr>
              <a:t> of Sport court					Contracted to have pool coping repaired as well as pool deck</a:t>
            </a:r>
            <a:endParaRPr lang="en-US" sz="1200" dirty="0"/>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Repairs to Pecan Truck						Contracted to have cabanas painted at the original pool</a:t>
            </a:r>
            <a:endParaRPr lang="en-US" sz="1200" dirty="0"/>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Weekly Violation drives						</a:t>
            </a:r>
            <a:r>
              <a:rPr lang="en-US" sz="1200" dirty="0">
                <a:latin typeface="Georgia"/>
                <a:sym typeface="Georgia"/>
              </a:rPr>
              <a:t>Working on collecting bids for lights at dog park</a:t>
            </a:r>
            <a:endParaRPr lang="en-US" sz="1200" dirty="0">
              <a:latin typeface="Georgia"/>
            </a:endParaRPr>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Weekly landscape drives						</a:t>
            </a:r>
            <a:r>
              <a:rPr lang="en-US" sz="1200" dirty="0">
                <a:latin typeface="Georgia"/>
                <a:sym typeface="Georgia"/>
              </a:rPr>
              <a:t>Working with the developer on the new Pickleball facility</a:t>
            </a:r>
            <a:endParaRPr lang="en-US" sz="1200" dirty="0">
              <a:latin typeface="Georgia"/>
            </a:endParaRPr>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Grills scheduled and cleaned every quarter				</a:t>
            </a:r>
            <a:r>
              <a:rPr lang="en-US" sz="1200" dirty="0">
                <a:latin typeface="Georgia"/>
                <a:sym typeface="Georgia"/>
              </a:rPr>
              <a:t>Working with the developer on the new Pool facility</a:t>
            </a:r>
            <a:endParaRPr lang="en-US" sz="1200" dirty="0">
              <a:latin typeface="Georgia"/>
            </a:endParaRPr>
          </a:p>
          <a:p>
            <a:pPr marL="171450" marR="0" lvl="0" indent="-171450" algn="l" rtl="0">
              <a:lnSpc>
                <a:spcPct val="125000"/>
              </a:lnSpc>
              <a:spcBef>
                <a:spcPts val="0"/>
              </a:spcBef>
              <a:spcAft>
                <a:spcPts val="0"/>
              </a:spcAft>
              <a:buClr>
                <a:srgbClr val="000000"/>
              </a:buClr>
              <a:buSzPts val="1200"/>
              <a:buFont typeface="Arial"/>
              <a:buChar char="•"/>
            </a:pPr>
            <a:r>
              <a:rPr lang="en-US" sz="1200" dirty="0">
                <a:solidFill>
                  <a:srgbClr val="000000"/>
                </a:solidFill>
                <a:latin typeface="Georgia"/>
                <a:ea typeface="Georgia"/>
                <a:cs typeface="Georgia"/>
                <a:sym typeface="Georgia"/>
              </a:rPr>
              <a:t>Pressure washing of pool decks					 We will be purchasing new chairs for Jackson Hall rental room. 		</a:t>
            </a:r>
            <a:endParaRPr sz="1200" dirty="0"/>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Misc. repairs to dog park and other parks				</a:t>
            </a:r>
            <a:r>
              <a:rPr lang="en-US" sz="1200" dirty="0">
                <a:latin typeface="Georgia"/>
                <a:sym typeface="Georgia"/>
              </a:rPr>
              <a:t>Sending Pecan Truck out to be restored</a:t>
            </a:r>
            <a:endParaRPr lang="en-US" sz="1200" dirty="0">
              <a:latin typeface="Georgia"/>
            </a:endParaRPr>
          </a:p>
          <a:p>
            <a:pPr marL="171450" indent="-171450">
              <a:lnSpc>
                <a:spcPct val="125000"/>
              </a:lnSpc>
              <a:buSzPts val="1200"/>
              <a:buFont typeface="Arial"/>
              <a:buChar char="•"/>
            </a:pPr>
            <a:r>
              <a:rPr lang="en-US" sz="1200" dirty="0">
                <a:solidFill>
                  <a:srgbClr val="000000"/>
                </a:solidFill>
                <a:latin typeface="Georgia"/>
                <a:ea typeface="Georgia"/>
                <a:cs typeface="Georgia"/>
                <a:sym typeface="Georgia"/>
              </a:rPr>
              <a:t>Locks installed at Greeting house and Jackson Hall				</a:t>
            </a:r>
            <a:r>
              <a:rPr lang="en-US" sz="1200" dirty="0">
                <a:latin typeface="Georgia"/>
                <a:sym typeface="Georgia"/>
              </a:rPr>
              <a:t>Scheduling repairs on North Pecan, Elm and Jack Rabbit park to repair lights</a:t>
            </a:r>
            <a:endParaRPr lang="en-US" sz="1200" dirty="0">
              <a:latin typeface="Georgia"/>
            </a:endParaRPr>
          </a:p>
          <a:p>
            <a:pPr marL="171450" marR="0" lvl="0" indent="-171450" algn="l" rtl="0">
              <a:lnSpc>
                <a:spcPct val="125000"/>
              </a:lnSpc>
              <a:spcBef>
                <a:spcPts val="0"/>
              </a:spcBef>
              <a:spcAft>
                <a:spcPts val="0"/>
              </a:spcAft>
              <a:buClr>
                <a:srgbClr val="000000"/>
              </a:buClr>
              <a:buSzPts val="1200"/>
              <a:buFont typeface="Arial"/>
              <a:buChar char="•"/>
            </a:pPr>
            <a:r>
              <a:rPr lang="en-US" sz="1200" dirty="0">
                <a:solidFill>
                  <a:srgbClr val="000000"/>
                </a:solidFill>
                <a:latin typeface="Georgia"/>
                <a:ea typeface="Georgia"/>
                <a:cs typeface="Georgia"/>
                <a:sym typeface="Georgia"/>
              </a:rPr>
              <a:t>Fan repaired inside Jackson Hall					Scheduling repairs to lights at Fielding Park</a:t>
            </a:r>
            <a:endParaRPr sz="1200" dirty="0"/>
          </a:p>
          <a:p>
            <a:pPr marL="171450" marR="0" lvl="0" indent="-171450" algn="l" rtl="0">
              <a:lnSpc>
                <a:spcPct val="125000"/>
              </a:lnSpc>
              <a:spcBef>
                <a:spcPts val="0"/>
              </a:spcBef>
              <a:spcAft>
                <a:spcPts val="0"/>
              </a:spcAft>
              <a:buClr>
                <a:srgbClr val="000000"/>
              </a:buClr>
              <a:buSzPts val="1200"/>
              <a:buFont typeface="Arial"/>
              <a:buChar char="•"/>
            </a:pPr>
            <a:r>
              <a:rPr lang="en-US" sz="1200" dirty="0">
                <a:solidFill>
                  <a:srgbClr val="000000"/>
                </a:solidFill>
                <a:latin typeface="Georgia"/>
                <a:ea typeface="Georgia"/>
                <a:cs typeface="Georgia"/>
                <a:sym typeface="Georgia"/>
              </a:rPr>
              <a:t>Contracted with AED service for machines located in the community		Scheduling repairs to arena lights</a:t>
            </a:r>
          </a:p>
          <a:p>
            <a:pPr marL="171450" marR="0" lvl="0" indent="-171450" algn="l" rtl="0">
              <a:lnSpc>
                <a:spcPct val="125000"/>
              </a:lnSpc>
              <a:spcBef>
                <a:spcPts val="0"/>
              </a:spcBef>
              <a:spcAft>
                <a:spcPts val="0"/>
              </a:spcAft>
              <a:buClr>
                <a:srgbClr val="000000"/>
              </a:buClr>
              <a:buSzPts val="1200"/>
              <a:buFont typeface="Arial"/>
              <a:buChar char="•"/>
            </a:pPr>
            <a:endParaRPr sz="1200" dirty="0"/>
          </a:p>
          <a:p>
            <a:pPr marL="171450" marR="0" lvl="0" indent="-95250" algn="l" rtl="0">
              <a:lnSpc>
                <a:spcPct val="125000"/>
              </a:lnSpc>
              <a:spcBef>
                <a:spcPts val="0"/>
              </a:spcBef>
              <a:spcAft>
                <a:spcPts val="0"/>
              </a:spcAft>
              <a:buSzPts val="1200"/>
              <a:buFont typeface="Arial"/>
              <a:buNone/>
            </a:pPr>
            <a:endParaRPr sz="1200" dirty="0">
              <a:solidFill>
                <a:srgbClr val="000000"/>
              </a:solidFill>
              <a:latin typeface="Georgia"/>
              <a:ea typeface="Georgia"/>
              <a:cs typeface="Georgia"/>
              <a:sym typeface="Georgia"/>
            </a:endParaRPr>
          </a:p>
          <a:p>
            <a:pPr marL="171450" marR="0" lvl="0" indent="-95250" algn="l" rtl="0">
              <a:lnSpc>
                <a:spcPct val="125000"/>
              </a:lnSpc>
              <a:spcBef>
                <a:spcPts val="0"/>
              </a:spcBef>
              <a:spcAft>
                <a:spcPts val="0"/>
              </a:spcAft>
              <a:buSzPts val="1200"/>
              <a:buFont typeface="Arial"/>
              <a:buNone/>
            </a:pPr>
            <a:endParaRPr sz="1200" dirty="0">
              <a:solidFill>
                <a:srgbClr val="000000"/>
              </a:solidFill>
              <a:latin typeface="Georgia"/>
              <a:ea typeface="Georgia"/>
              <a:cs typeface="Georgia"/>
              <a:sym typeface="Georgia"/>
            </a:endParaRPr>
          </a:p>
        </p:txBody>
      </p:sp>
      <p:sp>
        <p:nvSpPr>
          <p:cNvPr id="198" name="Google Shape;198;p10"/>
          <p:cNvSpPr txBox="1">
            <a:spLocks noGrp="1"/>
          </p:cNvSpPr>
          <p:nvPr>
            <p:ph type="body" idx="1"/>
          </p:nvPr>
        </p:nvSpPr>
        <p:spPr>
          <a:xfrm>
            <a:off x="0" y="1"/>
            <a:ext cx="7956900" cy="772356"/>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78260"/>
              </a:lnSpc>
              <a:spcBef>
                <a:spcPts val="0"/>
              </a:spcBef>
              <a:spcAft>
                <a:spcPts val="0"/>
              </a:spcAft>
              <a:buNone/>
            </a:pPr>
            <a:r>
              <a:rPr lang="en-US" sz="2000" dirty="0">
                <a:solidFill>
                  <a:srgbClr val="FFFFFF"/>
                </a:solidFill>
                <a:latin typeface="Arial"/>
                <a:ea typeface="Arial"/>
                <a:cs typeface="Arial"/>
                <a:sym typeface="Arial"/>
              </a:rPr>
              <a:t>	</a:t>
            </a:r>
            <a:r>
              <a:rPr lang="en-US" sz="2300" dirty="0">
                <a:solidFill>
                  <a:srgbClr val="FFFFFF"/>
                </a:solidFill>
                <a:latin typeface="Arial"/>
                <a:ea typeface="Arial"/>
                <a:cs typeface="Arial"/>
                <a:sym typeface="Arial"/>
              </a:rPr>
              <a:t>2023 ACCOMPLISHMENTS AND 2024 PROJECTS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a:off x="10680065" y="5958840"/>
            <a:ext cx="713105" cy="716280"/>
          </a:xfrm>
          <a:prstGeom prst="rect">
            <a:avLst/>
          </a:prstGeom>
          <a:noFill/>
          <a:ln>
            <a:noFill/>
          </a:ln>
        </p:spPr>
      </p:pic>
      <p:graphicFrame>
        <p:nvGraphicFramePr>
          <p:cNvPr id="204" name="Google Shape;204;p12"/>
          <p:cNvGraphicFramePr/>
          <p:nvPr/>
        </p:nvGraphicFramePr>
        <p:xfrm>
          <a:off x="1103118" y="1451660"/>
          <a:ext cx="9144025" cy="5122900"/>
        </p:xfrm>
        <a:graphic>
          <a:graphicData uri="http://schemas.openxmlformats.org/drawingml/2006/table">
            <a:tbl>
              <a:tblPr>
                <a:noFill/>
                <a:tableStyleId>{EEF3057E-9DC2-4EF6-A6A7-A0EB64B44C80}</a:tableStyleId>
              </a:tblPr>
              <a:tblGrid>
                <a:gridCol w="4306575">
                  <a:extLst>
                    <a:ext uri="{9D8B030D-6E8A-4147-A177-3AD203B41FA5}">
                      <a16:colId xmlns:a16="http://schemas.microsoft.com/office/drawing/2014/main" val="20000"/>
                    </a:ext>
                  </a:extLst>
                </a:gridCol>
                <a:gridCol w="2536200">
                  <a:extLst>
                    <a:ext uri="{9D8B030D-6E8A-4147-A177-3AD203B41FA5}">
                      <a16:colId xmlns:a16="http://schemas.microsoft.com/office/drawing/2014/main" val="20001"/>
                    </a:ext>
                  </a:extLst>
                </a:gridCol>
                <a:gridCol w="2301250">
                  <a:extLst>
                    <a:ext uri="{9D8B030D-6E8A-4147-A177-3AD203B41FA5}">
                      <a16:colId xmlns:a16="http://schemas.microsoft.com/office/drawing/2014/main" val="20002"/>
                    </a:ext>
                  </a:extLst>
                </a:gridCol>
              </a:tblGrid>
              <a:tr h="360250">
                <a:tc>
                  <a:txBody>
                    <a:bodyPr/>
                    <a:lstStyle/>
                    <a:p>
                      <a:pPr marL="82550" marR="0" lvl="0" indent="0" algn="l" rtl="0">
                        <a:lnSpc>
                          <a:spcPct val="114285"/>
                        </a:lnSpc>
                        <a:spcBef>
                          <a:spcPts val="0"/>
                        </a:spcBef>
                        <a:spcAft>
                          <a:spcPts val="0"/>
                        </a:spcAft>
                        <a:buNone/>
                      </a:pPr>
                      <a:r>
                        <a:rPr lang="en-US" sz="1750" b="1">
                          <a:solidFill>
                            <a:srgbClr val="FFFFFF"/>
                          </a:solidFill>
                          <a:latin typeface="Calibri"/>
                          <a:ea typeface="Calibri"/>
                          <a:cs typeface="Calibri"/>
                          <a:sym typeface="Calibri"/>
                        </a:rPr>
                        <a:t>Category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tc>
                  <a:txBody>
                    <a:bodyPr/>
                    <a:lstStyle/>
                    <a:p>
                      <a:pPr marL="0" marR="146050" lvl="0" indent="0" algn="r" rtl="0">
                        <a:lnSpc>
                          <a:spcPct val="114285"/>
                        </a:lnSpc>
                        <a:spcBef>
                          <a:spcPts val="0"/>
                        </a:spcBef>
                        <a:spcAft>
                          <a:spcPts val="0"/>
                        </a:spcAft>
                        <a:buNone/>
                      </a:pPr>
                      <a:r>
                        <a:rPr lang="en-US" sz="1750" b="1">
                          <a:solidFill>
                            <a:srgbClr val="FFFFFF"/>
                          </a:solidFill>
                          <a:latin typeface="Calibri"/>
                          <a:ea typeface="Calibri"/>
                          <a:cs typeface="Calibri"/>
                          <a:sym typeface="Calibri"/>
                        </a:rPr>
                        <a:t>2023 Actuals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tc>
                  <a:txBody>
                    <a:bodyPr/>
                    <a:lstStyle/>
                    <a:p>
                      <a:pPr marL="0" marR="521335" lvl="0" indent="0" algn="r" rtl="0">
                        <a:lnSpc>
                          <a:spcPct val="114285"/>
                        </a:lnSpc>
                        <a:spcBef>
                          <a:spcPts val="0"/>
                        </a:spcBef>
                        <a:spcAft>
                          <a:spcPts val="0"/>
                        </a:spcAft>
                        <a:buNone/>
                      </a:pPr>
                      <a:r>
                        <a:rPr lang="en-US" sz="1750" b="1">
                          <a:solidFill>
                            <a:srgbClr val="FFFFFF"/>
                          </a:solidFill>
                          <a:latin typeface="Calibri"/>
                          <a:ea typeface="Calibri"/>
                          <a:cs typeface="Calibri"/>
                          <a:sym typeface="Calibri"/>
                        </a:rPr>
                        <a:t>2024 Budget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extLst>
                  <a:ext uri="{0D108BD9-81ED-4DB2-BD59-A6C34878D82A}">
                    <a16:rowId xmlns:a16="http://schemas.microsoft.com/office/drawing/2014/main" val="10000"/>
                  </a:ext>
                </a:extLst>
              </a:tr>
              <a:tr h="360250">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Assessment &amp; Operating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$3,999,292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$5,332,020</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7E7E7E"/>
                    </a:solidFill>
                  </a:tcPr>
                </a:tc>
                <a:extLst>
                  <a:ext uri="{0D108BD9-81ED-4DB2-BD59-A6C34878D82A}">
                    <a16:rowId xmlns:a16="http://schemas.microsoft.com/office/drawing/2014/main" val="10001"/>
                  </a:ext>
                </a:extLst>
              </a:tr>
              <a:tr h="371800">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Utility Expense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$1,079,782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$1,928,635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Landscape Maintenance Expense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$1,171,556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$1,542,675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Common Area Maintenance Expense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$111,238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$114,000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General &amp; Administrative Expenses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$224,003</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$208,908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Amenity Center/Pool Maintenance Expense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$315,634</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$330,550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Committee Budgets Expenses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$131,223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$146,000</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Insurance and Taxes Expense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$54,964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$99,410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Onsite Management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$603,482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$770,000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9"/>
                  </a:ext>
                </a:extLst>
              </a:tr>
              <a:tr h="3441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Reserve Fund</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176,932 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1111"/>
                        </a:lnSpc>
                        <a:spcBef>
                          <a:spcPts val="0"/>
                        </a:spcBef>
                        <a:spcAft>
                          <a:spcPts val="0"/>
                        </a:spcAft>
                        <a:buNone/>
                      </a:pPr>
                      <a:r>
                        <a:rPr lang="en-US" sz="1800">
                          <a:solidFill>
                            <a:srgbClr val="000000"/>
                          </a:solidFill>
                          <a:latin typeface="Calibri"/>
                          <a:ea typeface="Calibri"/>
                          <a:cs typeface="Calibri"/>
                          <a:sym typeface="Calibri"/>
                        </a:rPr>
                        <a:t>$191,842</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10"/>
                  </a:ext>
                </a:extLst>
              </a:tr>
              <a:tr h="369225">
                <a:tc>
                  <a:txBody>
                    <a:bodyPr/>
                    <a:lstStyle/>
                    <a:p>
                      <a:pPr marL="0" marR="0" lvl="0" indent="0" algn="l" rtl="0">
                        <a:lnSpc>
                          <a:spcPct val="107000"/>
                        </a:lnSpc>
                        <a:spcBef>
                          <a:spcPts val="0"/>
                        </a:spcBef>
                        <a:spcAft>
                          <a:spcPts val="0"/>
                        </a:spcAft>
                        <a:buNone/>
                      </a:pPr>
                      <a:r>
                        <a:rPr lang="en-US" sz="100">
                          <a:solidFill>
                            <a:srgbClr val="000000"/>
                          </a:solidFill>
                          <a:latin typeface="Arial"/>
                          <a:ea typeface="Arial"/>
                          <a:cs typeface="Arial"/>
                          <a:sym typeface="Arial"/>
                        </a:rPr>
                        <a:t> TRrrrrr</a:t>
                      </a:r>
                      <a:endParaRPr sz="1100">
                        <a:latin typeface="Calibri"/>
                        <a:ea typeface="Calibri"/>
                        <a:cs typeface="Calibri"/>
                        <a:sym typeface="Calibri"/>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US" sz="100">
                          <a:solidFill>
                            <a:srgbClr val="000000"/>
                          </a:solidFill>
                          <a:latin typeface="Arial"/>
                          <a:ea typeface="Arial"/>
                          <a:cs typeface="Arial"/>
                          <a:sym typeface="Arial"/>
                        </a:rPr>
                        <a:t> </a:t>
                      </a:r>
                      <a:endParaRPr sz="1100">
                        <a:latin typeface="Calibri"/>
                        <a:ea typeface="Calibri"/>
                        <a:cs typeface="Calibri"/>
                        <a:sym typeface="Calibri"/>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US" sz="100">
                          <a:solidFill>
                            <a:srgbClr val="000000"/>
                          </a:solidFill>
                          <a:latin typeface="Arial"/>
                          <a:ea typeface="Arial"/>
                          <a:cs typeface="Arial"/>
                          <a:sym typeface="Arial"/>
                        </a:rPr>
                        <a:t> </a:t>
                      </a:r>
                      <a:endParaRPr sz="1100">
                        <a:latin typeface="Calibri"/>
                        <a:ea typeface="Calibri"/>
                        <a:cs typeface="Calibri"/>
                        <a:sym typeface="Calibri"/>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11"/>
                  </a:ext>
                </a:extLst>
              </a:tr>
              <a:tr h="369225">
                <a:tc>
                  <a:txBody>
                    <a:bodyPr/>
                    <a:lstStyle/>
                    <a:p>
                      <a:pPr marL="82550" marR="0" lvl="0" indent="0" algn="l" rtl="0">
                        <a:lnSpc>
                          <a:spcPct val="111111"/>
                        </a:lnSpc>
                        <a:spcBef>
                          <a:spcPts val="0"/>
                        </a:spcBef>
                        <a:spcAft>
                          <a:spcPts val="0"/>
                        </a:spcAft>
                        <a:buNone/>
                      </a:pPr>
                      <a:r>
                        <a:rPr lang="en-US" sz="1800">
                          <a:solidFill>
                            <a:srgbClr val="000000"/>
                          </a:solidFill>
                          <a:latin typeface="Calibri"/>
                          <a:ea typeface="Calibri"/>
                          <a:cs typeface="Calibri"/>
                          <a:sym typeface="Calibri"/>
                        </a:rPr>
                        <a:t>Total Expenses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4285"/>
                        </a:lnSpc>
                        <a:spcBef>
                          <a:spcPts val="0"/>
                        </a:spcBef>
                        <a:spcAft>
                          <a:spcPts val="0"/>
                        </a:spcAft>
                        <a:buNone/>
                      </a:pPr>
                      <a:r>
                        <a:rPr lang="en-US" sz="1750" b="1">
                          <a:solidFill>
                            <a:srgbClr val="000000"/>
                          </a:solidFill>
                          <a:latin typeface="Calibri"/>
                          <a:ea typeface="Calibri"/>
                          <a:cs typeface="Calibri"/>
                          <a:sym typeface="Calibri"/>
                        </a:rPr>
                        <a:t>$3,868,814</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4285"/>
                        </a:lnSpc>
                        <a:spcBef>
                          <a:spcPts val="0"/>
                        </a:spcBef>
                        <a:spcAft>
                          <a:spcPts val="0"/>
                        </a:spcAft>
                        <a:buNone/>
                      </a:pPr>
                      <a:r>
                        <a:rPr lang="en-US" sz="1750" b="1">
                          <a:solidFill>
                            <a:srgbClr val="000000"/>
                          </a:solidFill>
                          <a:latin typeface="Calibri"/>
                          <a:ea typeface="Calibri"/>
                          <a:cs typeface="Calibri"/>
                          <a:sym typeface="Calibri"/>
                        </a:rPr>
                        <a:t>$5,332,020</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r h="363450">
                <a:tc>
                  <a:txBody>
                    <a:bodyPr/>
                    <a:lstStyle/>
                    <a:p>
                      <a:pPr marL="82550" marR="0" lvl="0" indent="0" algn="l" rtl="0">
                        <a:lnSpc>
                          <a:spcPct val="102857"/>
                        </a:lnSpc>
                        <a:spcBef>
                          <a:spcPts val="0"/>
                        </a:spcBef>
                        <a:spcAft>
                          <a:spcPts val="0"/>
                        </a:spcAft>
                        <a:buNone/>
                      </a:pPr>
                      <a:r>
                        <a:rPr lang="en-US" sz="1750" b="1" i="1">
                          <a:solidFill>
                            <a:srgbClr val="000000"/>
                          </a:solidFill>
                          <a:latin typeface="Calibri"/>
                          <a:ea typeface="Calibri"/>
                          <a:cs typeface="Calibri"/>
                          <a:sym typeface="Calibri"/>
                        </a:rPr>
                        <a:t>Operating Net Income/(Loss)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91440" lvl="0" indent="0" algn="r" rtl="0">
                        <a:lnSpc>
                          <a:spcPct val="114285"/>
                        </a:lnSpc>
                        <a:spcBef>
                          <a:spcPts val="0"/>
                        </a:spcBef>
                        <a:spcAft>
                          <a:spcPts val="0"/>
                        </a:spcAft>
                        <a:buNone/>
                      </a:pPr>
                      <a:r>
                        <a:rPr lang="en-US" sz="1750" b="1">
                          <a:solidFill>
                            <a:srgbClr val="000000"/>
                          </a:solidFill>
                          <a:latin typeface="Calibri"/>
                          <a:ea typeface="Calibri"/>
                          <a:cs typeface="Calibri"/>
                          <a:sym typeface="Calibri"/>
                        </a:rPr>
                        <a:t>$130,479</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128270" lvl="0" indent="0" algn="r" rtl="0">
                        <a:lnSpc>
                          <a:spcPct val="114285"/>
                        </a:lnSpc>
                        <a:spcBef>
                          <a:spcPts val="0"/>
                        </a:spcBef>
                        <a:spcAft>
                          <a:spcPts val="0"/>
                        </a:spcAft>
                        <a:buNone/>
                      </a:pPr>
                      <a:r>
                        <a:rPr lang="en-US" sz="1750" b="1">
                          <a:solidFill>
                            <a:srgbClr val="000000"/>
                          </a:solidFill>
                          <a:latin typeface="Calibri"/>
                          <a:ea typeface="Calibri"/>
                          <a:cs typeface="Calibri"/>
                          <a:sym typeface="Calibri"/>
                        </a:rPr>
                        <a:t>$0 </a:t>
                      </a:r>
                      <a:endParaRPr sz="1100">
                        <a:latin typeface="Calibri"/>
                        <a:ea typeface="Calibri"/>
                        <a:cs typeface="Calibri"/>
                        <a:sym typeface="Calibri"/>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13"/>
                  </a:ext>
                </a:extLst>
              </a:tr>
            </a:tbl>
          </a:graphicData>
        </a:graphic>
      </p:graphicFrame>
      <p:sp>
        <p:nvSpPr>
          <p:cNvPr id="205" name="Google Shape;205;p12"/>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24242"/>
              </a:lnSpc>
              <a:spcBef>
                <a:spcPts val="0"/>
              </a:spcBef>
              <a:spcAft>
                <a:spcPts val="0"/>
              </a:spcAft>
              <a:buNone/>
            </a:pPr>
            <a:r>
              <a:rPr lang="en-US" sz="3300">
                <a:solidFill>
                  <a:srgbClr val="FFFFFF"/>
                </a:solidFill>
                <a:latin typeface="Arial"/>
                <a:ea typeface="Arial"/>
                <a:cs typeface="Arial"/>
                <a:sym typeface="Arial"/>
              </a:rPr>
              <a:t>	BUDGET COMPARISON 2023-2024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pic>
        <p:nvPicPr>
          <p:cNvPr id="210" name="Google Shape;210;p13"/>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211" name="Google Shape;211;p13"/>
          <p:cNvSpPr txBox="1"/>
          <p:nvPr/>
        </p:nvSpPr>
        <p:spPr>
          <a:xfrm>
            <a:off x="452761" y="1482571"/>
            <a:ext cx="8318400" cy="2308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t>What is a Reserve Fund?  </a:t>
            </a:r>
            <a:endParaRPr/>
          </a:p>
          <a:p>
            <a:pPr marL="285750" lvl="0" indent="-285750" algn="l" rtl="0">
              <a:spcBef>
                <a:spcPts val="0"/>
              </a:spcBef>
              <a:spcAft>
                <a:spcPts val="0"/>
              </a:spcAft>
              <a:buClr>
                <a:srgbClr val="FF0000"/>
              </a:buClr>
              <a:buSzPts val="1800"/>
              <a:buFont typeface="Arial"/>
              <a:buChar char="•"/>
            </a:pPr>
            <a:r>
              <a:rPr lang="en-US" sz="1800">
                <a:solidFill>
                  <a:srgbClr val="FF0000"/>
                </a:solidFill>
              </a:rPr>
              <a:t>A reserve fund is a designated sum of money set aside for future major expenses, such as building repairs or replacements.   A reserve study was completed in 2023 that estimated the amount of reserve funds that are needed annually.  The reserve study will be updated at the end of 2024 after several new amenities and common areas are completed this year.  It is important to have a healthy reserve fund to prevent unexpected financial burdens on individual homeowners. </a:t>
            </a:r>
            <a:endParaRPr/>
          </a:p>
        </p:txBody>
      </p:sp>
      <p:sp>
        <p:nvSpPr>
          <p:cNvPr id="212" name="Google Shape;212;p13"/>
          <p:cNvSpPr txBox="1"/>
          <p:nvPr/>
        </p:nvSpPr>
        <p:spPr>
          <a:xfrm>
            <a:off x="584082" y="4134400"/>
            <a:ext cx="9117300" cy="2031285"/>
          </a:xfrm>
          <a:prstGeom prst="rect">
            <a:avLst/>
          </a:prstGeom>
          <a:solidFill>
            <a:schemeClr val="lt1"/>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dirty="0"/>
              <a:t>Reserve fund balance as of 01.01.2023:		                            $250,000</a:t>
            </a:r>
            <a:endParaRPr dirty="0"/>
          </a:p>
          <a:p>
            <a:pPr marL="0" lvl="0" indent="0" algn="l" rtl="0">
              <a:spcBef>
                <a:spcPts val="0"/>
              </a:spcBef>
              <a:spcAft>
                <a:spcPts val="0"/>
              </a:spcAft>
              <a:buNone/>
            </a:pPr>
            <a:r>
              <a:rPr lang="en-US" sz="1800" dirty="0"/>
              <a:t>Budgeted Funds transferred to reserve on 12.31.2023               	</a:t>
            </a:r>
            <a:r>
              <a:rPr lang="en-US" sz="1800" u="sng" dirty="0"/>
              <a:t>$176,932</a:t>
            </a:r>
            <a:endParaRPr sz="1800" u="sng" dirty="0"/>
          </a:p>
          <a:p>
            <a:pPr marL="0" lvl="0" indent="0" algn="l" rtl="0">
              <a:spcBef>
                <a:spcPts val="0"/>
              </a:spcBef>
              <a:spcAft>
                <a:spcPts val="0"/>
              </a:spcAft>
              <a:buNone/>
            </a:pPr>
            <a:r>
              <a:rPr lang="en-US" sz="1800" dirty="0"/>
              <a:t>Total Reserve Funds on 12.31.2023					$426,932	Additional cash on hand approved for transfer by Board             $</a:t>
            </a:r>
            <a:r>
              <a:rPr lang="en-US" sz="1800" u="sng" dirty="0"/>
              <a:t>300,000</a:t>
            </a:r>
            <a:endParaRPr u="sng" dirty="0"/>
          </a:p>
          <a:p>
            <a:pPr marL="0" lvl="0" indent="0" algn="l" rtl="0">
              <a:spcBef>
                <a:spcPts val="0"/>
              </a:spcBef>
              <a:spcAft>
                <a:spcPts val="0"/>
              </a:spcAft>
              <a:buNone/>
            </a:pPr>
            <a:r>
              <a:rPr lang="en-US" sz="1800" dirty="0"/>
              <a:t>	Total Reserve Fund Balance 				$726,932</a:t>
            </a:r>
            <a:endParaRPr dirty="0"/>
          </a:p>
          <a:p>
            <a:pPr marL="0" lvl="0" indent="0" algn="l" rtl="0">
              <a:spcBef>
                <a:spcPts val="0"/>
              </a:spcBef>
              <a:spcAft>
                <a:spcPts val="0"/>
              </a:spcAft>
              <a:buNone/>
            </a:pPr>
            <a:r>
              <a:rPr lang="en-US" sz="1800" dirty="0"/>
              <a:t>	2024 Budgeted Reserve Funds for transfer		              </a:t>
            </a:r>
            <a:r>
              <a:rPr lang="en-US" sz="1800" u="sng" dirty="0"/>
              <a:t>$191,842</a:t>
            </a:r>
            <a:endParaRPr dirty="0"/>
          </a:p>
          <a:p>
            <a:pPr marL="0" lvl="0" indent="0" algn="l" rtl="0">
              <a:spcBef>
                <a:spcPts val="0"/>
              </a:spcBef>
              <a:spcAft>
                <a:spcPts val="0"/>
              </a:spcAft>
              <a:buNone/>
            </a:pPr>
            <a:r>
              <a:rPr lang="en-US" sz="1800" dirty="0"/>
              <a:t>	Total Projected reserve fund balance on 12.31.2024		$918,774</a:t>
            </a:r>
            <a:endParaRPr dirty="0"/>
          </a:p>
        </p:txBody>
      </p:sp>
      <p:sp>
        <p:nvSpPr>
          <p:cNvPr id="213" name="Google Shape;213;p13"/>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RESERVE FUND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14"/>
          <p:cNvSpPr txBox="1">
            <a:spLocks noGrp="1"/>
          </p:cNvSpPr>
          <p:nvPr>
            <p:ph type="body" idx="1"/>
          </p:nvPr>
        </p:nvSpPr>
        <p:spPr>
          <a:xfrm>
            <a:off x="0" y="1145857"/>
            <a:ext cx="5943600" cy="5628934"/>
          </a:xfrm>
          <a:prstGeom prst="rect">
            <a:avLst/>
          </a:prstGeom>
          <a:noFill/>
          <a:ln>
            <a:noFill/>
          </a:ln>
        </p:spPr>
        <p:txBody>
          <a:bodyPr spcFirstLastPara="1" wrap="square" lIns="0" tIns="0" rIns="0" bIns="0" anchor="t" anchorCtr="0">
            <a:normAutofit fontScale="97500"/>
          </a:bodyPr>
          <a:lstStyle/>
          <a:p>
            <a:pPr marL="1005839" marR="0" lvl="0" indent="-457200" algn="l" rtl="0">
              <a:lnSpc>
                <a:spcPct val="111111"/>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Open 7 days a week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HOA staff on site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dirty="0">
                <a:solidFill>
                  <a:schemeClr val="dk1"/>
                </a:solidFill>
                <a:latin typeface="Georgia"/>
                <a:ea typeface="Georgia"/>
                <a:cs typeface="Georgia"/>
                <a:sym typeface="Georgia"/>
              </a:rPr>
              <a:t>Amenity tours</a:t>
            </a:r>
            <a:endParaRPr dirty="0"/>
          </a:p>
          <a:p>
            <a:pPr marL="1005839" marR="0" lvl="0" indent="-457200" algn="l" rtl="0">
              <a:lnSpc>
                <a:spcPct val="116666"/>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High speed internet</a:t>
            </a:r>
            <a:endParaRPr dirty="0"/>
          </a:p>
          <a:p>
            <a:pPr marL="1005839" marR="0" lvl="0" indent="-457200" algn="l" rtl="0">
              <a:lnSpc>
                <a:spcPct val="116666"/>
              </a:lnSpc>
              <a:spcBef>
                <a:spcPts val="0"/>
              </a:spcBef>
              <a:spcAft>
                <a:spcPts val="0"/>
              </a:spcAft>
              <a:buClr>
                <a:schemeClr val="dk1"/>
              </a:buClr>
              <a:buSzPct val="100000"/>
              <a:buFont typeface="Noto Sans Symbols"/>
              <a:buChar char="∙"/>
            </a:pPr>
            <a:r>
              <a:rPr lang="en-US" dirty="0">
                <a:solidFill>
                  <a:schemeClr val="dk1"/>
                </a:solidFill>
                <a:latin typeface="Georgia"/>
                <a:ea typeface="Georgia"/>
                <a:cs typeface="Georgia"/>
                <a:sym typeface="Georgia"/>
              </a:rPr>
              <a:t>Additional monitors available</a:t>
            </a:r>
            <a:r>
              <a:rPr lang="en-US" sz="1800" dirty="0">
                <a:solidFill>
                  <a:schemeClr val="dk1"/>
                </a:solidFill>
                <a:latin typeface="Georgia"/>
                <a:ea typeface="Georgia"/>
                <a:cs typeface="Georgia"/>
                <a:sym typeface="Georgia"/>
              </a:rPr>
              <a:t> </a:t>
            </a:r>
            <a:endParaRPr dirty="0">
              <a:solidFill>
                <a:schemeClr val="dk1"/>
              </a:solidFill>
              <a:latin typeface="Georgia"/>
              <a:ea typeface="Georgia"/>
              <a:cs typeface="Georgia"/>
              <a:sym typeface="Georgia"/>
            </a:endParaRPr>
          </a:p>
          <a:p>
            <a:pPr marL="1005839" marR="0" lvl="0" indent="-457200" algn="l" rtl="0">
              <a:lnSpc>
                <a:spcPct val="122222"/>
              </a:lnSpc>
              <a:spcBef>
                <a:spcPts val="0"/>
              </a:spcBef>
              <a:spcAft>
                <a:spcPts val="0"/>
              </a:spcAft>
              <a:buClr>
                <a:schemeClr val="dk1"/>
              </a:buClr>
              <a:buSzPct val="100000"/>
              <a:buFont typeface="Noto Sans Symbols"/>
              <a:buChar char="∙"/>
            </a:pPr>
            <a:r>
              <a:rPr lang="en-US" dirty="0">
                <a:solidFill>
                  <a:schemeClr val="dk1"/>
                </a:solidFill>
                <a:latin typeface="Georgia"/>
                <a:ea typeface="Georgia"/>
                <a:cs typeface="Georgia"/>
                <a:sym typeface="Georgia"/>
              </a:rPr>
              <a:t>Jack’s Snacks</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Pecan Square m</a:t>
            </a:r>
            <a:r>
              <a:rPr lang="en-US" dirty="0">
                <a:solidFill>
                  <a:schemeClr val="dk1"/>
                </a:solidFill>
                <a:latin typeface="Georgia"/>
                <a:ea typeface="Georgia"/>
                <a:cs typeface="Georgia"/>
                <a:sym typeface="Georgia"/>
              </a:rPr>
              <a:t>erchandise</a:t>
            </a:r>
            <a:endParaRPr sz="1800" dirty="0">
              <a:solidFill>
                <a:schemeClr val="dk1"/>
              </a:solidFill>
              <a:latin typeface="Georgia"/>
              <a:ea typeface="Georgia"/>
              <a:cs typeface="Georgia"/>
              <a:sym typeface="Georgia"/>
            </a:endParaRPr>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Conference room / rental space reservations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a:solidFill>
                  <a:schemeClr val="dk1"/>
                </a:solidFill>
                <a:latin typeface="Georgia"/>
                <a:ea typeface="Georgia"/>
                <a:cs typeface="Georgia"/>
                <a:sym typeface="Georgia"/>
              </a:rPr>
              <a:t>Amenity </a:t>
            </a:r>
            <a:r>
              <a:rPr lang="en-US" sz="1800" dirty="0">
                <a:solidFill>
                  <a:schemeClr val="dk1"/>
                </a:solidFill>
                <a:latin typeface="Georgia"/>
                <a:ea typeface="Georgia"/>
                <a:cs typeface="Georgia"/>
                <a:sym typeface="Georgia"/>
              </a:rPr>
              <a:t>Tours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Printing</a:t>
            </a:r>
            <a:r>
              <a:rPr lang="en-US" dirty="0">
                <a:solidFill>
                  <a:schemeClr val="dk1"/>
                </a:solidFill>
                <a:latin typeface="Georgia"/>
                <a:ea typeface="Georgia"/>
                <a:cs typeface="Georgia"/>
                <a:sym typeface="Georgia"/>
              </a:rPr>
              <a:t> &amp; </a:t>
            </a:r>
            <a:r>
              <a:rPr lang="en-US" sz="1800" dirty="0">
                <a:solidFill>
                  <a:schemeClr val="dk1"/>
                </a:solidFill>
                <a:latin typeface="Georgia"/>
                <a:ea typeface="Georgia"/>
                <a:cs typeface="Georgia"/>
                <a:sym typeface="Georgia"/>
              </a:rPr>
              <a:t>Scanning capabilities</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dirty="0">
                <a:solidFill>
                  <a:schemeClr val="dk1"/>
                </a:solidFill>
                <a:latin typeface="Georgia"/>
                <a:ea typeface="Georgia"/>
                <a:cs typeface="Georgia"/>
                <a:sym typeface="Georgia"/>
              </a:rPr>
              <a:t>Workroom space perfect for craft projects</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Resident advertising space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sz="1800" dirty="0">
                <a:solidFill>
                  <a:schemeClr val="dk1"/>
                </a:solidFill>
                <a:latin typeface="Georgia"/>
                <a:ea typeface="Georgia"/>
                <a:cs typeface="Georgia"/>
                <a:sym typeface="Georgia"/>
              </a:rPr>
              <a:t>Monthly coworking treats </a:t>
            </a:r>
            <a:endParaRPr dirty="0"/>
          </a:p>
          <a:p>
            <a:pPr marL="1005839" marR="0" lvl="0" indent="-457200" algn="l" rtl="0">
              <a:lnSpc>
                <a:spcPct val="122222"/>
              </a:lnSpc>
              <a:spcBef>
                <a:spcPts val="0"/>
              </a:spcBef>
              <a:spcAft>
                <a:spcPts val="0"/>
              </a:spcAft>
              <a:buClr>
                <a:schemeClr val="dk1"/>
              </a:buClr>
              <a:buSzPct val="100000"/>
              <a:buFont typeface="Noto Sans Symbols"/>
              <a:buChar char="∙"/>
            </a:pPr>
            <a:r>
              <a:rPr lang="en-US" dirty="0">
                <a:solidFill>
                  <a:schemeClr val="dk1"/>
                </a:solidFill>
                <a:latin typeface="Georgia"/>
                <a:ea typeface="Georgia"/>
                <a:cs typeface="Georgia"/>
                <a:sym typeface="Georgia"/>
              </a:rPr>
              <a:t>Quarterly lunch &amp; learns</a:t>
            </a:r>
            <a:endParaRPr sz="1800" dirty="0">
              <a:solidFill>
                <a:schemeClr val="dk1"/>
              </a:solidFill>
              <a:latin typeface="Georgia"/>
              <a:ea typeface="Georgia"/>
              <a:cs typeface="Georgia"/>
              <a:sym typeface="Georgia"/>
            </a:endParaRPr>
          </a:p>
          <a:p>
            <a:pPr marL="685800" marR="0" lvl="0" indent="0" algn="l" rtl="0">
              <a:lnSpc>
                <a:spcPct val="102857"/>
              </a:lnSpc>
              <a:spcBef>
                <a:spcPts val="320"/>
              </a:spcBef>
              <a:spcAft>
                <a:spcPts val="0"/>
              </a:spcAft>
              <a:buNone/>
            </a:pPr>
            <a:r>
              <a:rPr lang="en-US" sz="1750" b="1" dirty="0">
                <a:solidFill>
                  <a:srgbClr val="050607"/>
                </a:solidFill>
                <a:latin typeface="Calibri"/>
                <a:ea typeface="Calibri"/>
                <a:cs typeface="Calibri"/>
                <a:sym typeface="Calibri"/>
              </a:rPr>
              <a:t>Heather Swartwood</a:t>
            </a:r>
            <a:endParaRPr dirty="0"/>
          </a:p>
          <a:p>
            <a:pPr marL="685800" marR="0" lvl="0" indent="0" algn="l" rtl="0">
              <a:lnSpc>
                <a:spcPct val="125714"/>
              </a:lnSpc>
              <a:spcBef>
                <a:spcPts val="0"/>
              </a:spcBef>
              <a:spcAft>
                <a:spcPts val="0"/>
              </a:spcAft>
              <a:buNone/>
            </a:pPr>
            <a:r>
              <a:rPr lang="en-US" sz="1750" b="1" u="sng" dirty="0">
                <a:solidFill>
                  <a:srgbClr val="0000FF"/>
                </a:solidFill>
                <a:latin typeface="Calibri"/>
                <a:ea typeface="Calibri"/>
                <a:cs typeface="Calibri"/>
                <a:sym typeface="Calibri"/>
              </a:rPr>
              <a:t>Heather.swartwood@fsresidential.com</a:t>
            </a:r>
            <a:r>
              <a:rPr lang="en-US" sz="100" b="1" dirty="0">
                <a:solidFill>
                  <a:srgbClr val="0462C1"/>
                </a:solidFill>
                <a:latin typeface="Calibri"/>
                <a:ea typeface="Calibri"/>
                <a:cs typeface="Calibri"/>
                <a:sym typeface="Calibri"/>
              </a:rPr>
              <a:t> </a:t>
            </a:r>
            <a:br>
              <a:rPr lang="en-US" dirty="0"/>
            </a:br>
            <a:r>
              <a:rPr lang="en-US" sz="1750" b="1" dirty="0">
                <a:solidFill>
                  <a:srgbClr val="050607"/>
                </a:solidFill>
                <a:latin typeface="Calibri"/>
                <a:ea typeface="Calibri"/>
                <a:cs typeface="Calibri"/>
                <a:sym typeface="Calibri"/>
              </a:rPr>
              <a:t>Admin Number: 214.591.3201 </a:t>
            </a:r>
            <a:endParaRPr dirty="0"/>
          </a:p>
        </p:txBody>
      </p:sp>
      <p:pic>
        <p:nvPicPr>
          <p:cNvPr id="220" name="Google Shape;220;p14" descr="A group of people sitting at a table&#10;&#10;Description automatically generated"/>
          <p:cNvPicPr preferRelativeResize="0"/>
          <p:nvPr/>
        </p:nvPicPr>
        <p:blipFill rotWithShape="1">
          <a:blip r:embed="rId3">
            <a:alphaModFix/>
          </a:blip>
          <a:srcRect/>
          <a:stretch/>
        </p:blipFill>
        <p:spPr>
          <a:xfrm>
            <a:off x="6212442" y="131974"/>
            <a:ext cx="2626758" cy="3262045"/>
          </a:xfrm>
          <a:prstGeom prst="rect">
            <a:avLst/>
          </a:prstGeom>
          <a:noFill/>
          <a:ln>
            <a:noFill/>
          </a:ln>
        </p:spPr>
      </p:pic>
      <p:pic>
        <p:nvPicPr>
          <p:cNvPr id="221" name="Google Shape;221;p14"/>
          <p:cNvPicPr preferRelativeResize="0"/>
          <p:nvPr/>
        </p:nvPicPr>
        <p:blipFill rotWithShape="1">
          <a:blip r:embed="rId4">
            <a:alphaModFix/>
          </a:blip>
          <a:srcRect/>
          <a:stretch/>
        </p:blipFill>
        <p:spPr>
          <a:xfrm>
            <a:off x="9001555" y="131974"/>
            <a:ext cx="2830769" cy="3262045"/>
          </a:xfrm>
          <a:prstGeom prst="rect">
            <a:avLst/>
          </a:prstGeom>
          <a:noFill/>
          <a:ln>
            <a:noFill/>
          </a:ln>
        </p:spPr>
      </p:pic>
      <p:pic>
        <p:nvPicPr>
          <p:cNvPr id="222" name="Google Shape;222;p14" descr="A group of women sitting at a table&#10;&#10;Description automatically generated"/>
          <p:cNvPicPr preferRelativeResize="0"/>
          <p:nvPr/>
        </p:nvPicPr>
        <p:blipFill rotWithShape="1">
          <a:blip r:embed="rId5">
            <a:alphaModFix/>
          </a:blip>
          <a:srcRect/>
          <a:stretch/>
        </p:blipFill>
        <p:spPr>
          <a:xfrm>
            <a:off x="9001555" y="3463982"/>
            <a:ext cx="2830768" cy="3225797"/>
          </a:xfrm>
          <a:prstGeom prst="rect">
            <a:avLst/>
          </a:prstGeom>
          <a:noFill/>
          <a:ln>
            <a:noFill/>
          </a:ln>
        </p:spPr>
      </p:pic>
      <p:pic>
        <p:nvPicPr>
          <p:cNvPr id="223" name="Google Shape;223;p14" descr="A group of kids eating donuts&#10;&#10;Description automatically generated"/>
          <p:cNvPicPr preferRelativeResize="0"/>
          <p:nvPr/>
        </p:nvPicPr>
        <p:blipFill rotWithShape="1">
          <a:blip r:embed="rId6">
            <a:alphaModFix/>
          </a:blip>
          <a:srcRect/>
          <a:stretch/>
        </p:blipFill>
        <p:spPr>
          <a:xfrm>
            <a:off x="5734974" y="3463982"/>
            <a:ext cx="3104225" cy="3216219"/>
          </a:xfrm>
          <a:prstGeom prst="rect">
            <a:avLst/>
          </a:prstGeom>
          <a:noFill/>
          <a:ln>
            <a:noFill/>
          </a:ln>
        </p:spPr>
      </p:pic>
      <p:sp>
        <p:nvSpPr>
          <p:cNvPr id="224" name="Google Shape;224;p14"/>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THE GREETING HOUSE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5" descr="Jackson Hall"/>
          <p:cNvPicPr preferRelativeResize="0"/>
          <p:nvPr/>
        </p:nvPicPr>
        <p:blipFill rotWithShape="1">
          <a:blip r:embed="rId3">
            <a:alphaModFix/>
          </a:blip>
          <a:srcRect/>
          <a:stretch/>
        </p:blipFill>
        <p:spPr>
          <a:xfrm>
            <a:off x="379082" y="1285875"/>
            <a:ext cx="4717757" cy="3144385"/>
          </a:xfrm>
          <a:prstGeom prst="rect">
            <a:avLst/>
          </a:prstGeom>
          <a:noFill/>
          <a:ln>
            <a:noFill/>
          </a:ln>
        </p:spPr>
      </p:pic>
      <p:pic>
        <p:nvPicPr>
          <p:cNvPr id="230" name="Google Shape;230;p15" descr="A room with a large wall and a bar&#10;&#10;Description automatically generated with medium confidence"/>
          <p:cNvPicPr preferRelativeResize="0"/>
          <p:nvPr/>
        </p:nvPicPr>
        <p:blipFill rotWithShape="1">
          <a:blip r:embed="rId4">
            <a:alphaModFix/>
          </a:blip>
          <a:srcRect/>
          <a:stretch/>
        </p:blipFill>
        <p:spPr>
          <a:xfrm>
            <a:off x="6096000" y="223462"/>
            <a:ext cx="5441298" cy="3629346"/>
          </a:xfrm>
          <a:prstGeom prst="rect">
            <a:avLst/>
          </a:prstGeom>
          <a:noFill/>
          <a:ln>
            <a:noFill/>
          </a:ln>
        </p:spPr>
      </p:pic>
      <p:pic>
        <p:nvPicPr>
          <p:cNvPr id="231" name="Google Shape;231;p15" descr="A bar with green chairs and a white counter&#10;&#10;Description automatically generated"/>
          <p:cNvPicPr preferRelativeResize="0"/>
          <p:nvPr/>
        </p:nvPicPr>
        <p:blipFill rotWithShape="1">
          <a:blip r:embed="rId5">
            <a:alphaModFix/>
          </a:blip>
          <a:srcRect/>
          <a:stretch/>
        </p:blipFill>
        <p:spPr>
          <a:xfrm>
            <a:off x="5485339" y="3005192"/>
            <a:ext cx="4812058" cy="3609044"/>
          </a:xfrm>
          <a:prstGeom prst="rect">
            <a:avLst/>
          </a:prstGeom>
          <a:noFill/>
          <a:ln>
            <a:noFill/>
          </a:ln>
        </p:spPr>
      </p:pic>
      <p:sp>
        <p:nvSpPr>
          <p:cNvPr id="232" name="Google Shape;232;p15"/>
          <p:cNvSpPr txBox="1"/>
          <p:nvPr/>
        </p:nvSpPr>
        <p:spPr>
          <a:xfrm>
            <a:off x="379082" y="4430260"/>
            <a:ext cx="4593610" cy="2263505"/>
          </a:xfrm>
          <a:prstGeom prst="rect">
            <a:avLst/>
          </a:prstGeom>
          <a:noFill/>
          <a:ln>
            <a:noFill/>
          </a:ln>
        </p:spPr>
        <p:txBody>
          <a:bodyPr spcFirstLastPara="1" wrap="square" lIns="91425" tIns="45700" rIns="91425" bIns="45700" anchor="t" anchorCtr="0">
            <a:spAutoFit/>
          </a:bodyPr>
          <a:lstStyle/>
          <a:p>
            <a:pPr marL="285750" lvl="0" indent="-285750" algn="l" rtl="0">
              <a:lnSpc>
                <a:spcPct val="150000"/>
              </a:lnSpc>
              <a:spcBef>
                <a:spcPts val="0"/>
              </a:spcBef>
              <a:spcAft>
                <a:spcPts val="0"/>
              </a:spcAft>
              <a:buSzPts val="1600"/>
              <a:buFont typeface="Arial"/>
              <a:buChar char="•"/>
            </a:pPr>
            <a:r>
              <a:rPr lang="en-US" sz="1600">
                <a:latin typeface="Georgia"/>
                <a:ea typeface="Georgia"/>
                <a:cs typeface="Georgia"/>
                <a:sym typeface="Georgia"/>
              </a:rPr>
              <a:t>Jackson Hall family room, Greeting House &amp; entertainment side of Arena</a:t>
            </a:r>
            <a:endParaRPr/>
          </a:p>
          <a:p>
            <a:pPr marL="285750" lvl="0" indent="-285750" algn="l" rtl="0">
              <a:lnSpc>
                <a:spcPct val="150000"/>
              </a:lnSpc>
              <a:spcBef>
                <a:spcPts val="0"/>
              </a:spcBef>
              <a:spcAft>
                <a:spcPts val="0"/>
              </a:spcAft>
              <a:buSzPts val="1600"/>
              <a:buFont typeface="Arial"/>
              <a:buChar char="•"/>
            </a:pPr>
            <a:r>
              <a:rPr lang="en-US" sz="1600">
                <a:latin typeface="Georgia"/>
                <a:ea typeface="Georgia"/>
                <a:cs typeface="Georgia"/>
                <a:sym typeface="Georgia"/>
              </a:rPr>
              <a:t>Reserved thru the Pecan Square Life app, about to book 60 days out.</a:t>
            </a:r>
            <a:endParaRPr/>
          </a:p>
          <a:p>
            <a:pPr marL="285750" lvl="0" indent="-285750" algn="l" rtl="0">
              <a:lnSpc>
                <a:spcPct val="150000"/>
              </a:lnSpc>
              <a:spcBef>
                <a:spcPts val="0"/>
              </a:spcBef>
              <a:spcAft>
                <a:spcPts val="0"/>
              </a:spcAft>
              <a:buSzPts val="1600"/>
              <a:buFont typeface="Arial"/>
              <a:buChar char="•"/>
            </a:pPr>
            <a:r>
              <a:rPr lang="en-US" sz="1600">
                <a:latin typeface="Georgia"/>
                <a:ea typeface="Georgia"/>
                <a:cs typeface="Georgia"/>
                <a:sym typeface="Georgia"/>
              </a:rPr>
              <a:t>Birthday parties, baby showers, weddings &amp; anniversary parties. </a:t>
            </a:r>
            <a:endParaRPr/>
          </a:p>
        </p:txBody>
      </p:sp>
      <p:sp>
        <p:nvSpPr>
          <p:cNvPr id="233" name="Google Shape;233;p15"/>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51851"/>
              </a:lnSpc>
              <a:spcBef>
                <a:spcPts val="0"/>
              </a:spcBef>
              <a:spcAft>
                <a:spcPts val="0"/>
              </a:spcAft>
              <a:buNone/>
            </a:pPr>
            <a:r>
              <a:rPr lang="en-US" sz="2700">
                <a:solidFill>
                  <a:srgbClr val="FFFFFF"/>
                </a:solidFill>
                <a:latin typeface="Arial"/>
                <a:ea typeface="Arial"/>
                <a:cs typeface="Arial"/>
                <a:sym typeface="Arial"/>
              </a:rPr>
              <a:t>	RENTAL SPACES WITHIN PECAN SQUARE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6" descr="A collage of a group of people&#10;&#10;Description automatically generated"/>
          <p:cNvPicPr preferRelativeResize="0"/>
          <p:nvPr/>
        </p:nvPicPr>
        <p:blipFill rotWithShape="1">
          <a:blip r:embed="rId3">
            <a:alphaModFix/>
          </a:blip>
          <a:srcRect/>
          <a:stretch/>
        </p:blipFill>
        <p:spPr>
          <a:xfrm>
            <a:off x="238455" y="1340942"/>
            <a:ext cx="11715090" cy="5186858"/>
          </a:xfrm>
          <a:prstGeom prst="rect">
            <a:avLst/>
          </a:prstGeom>
          <a:noFill/>
          <a:ln>
            <a:noFill/>
          </a:ln>
        </p:spPr>
      </p:pic>
      <p:sp>
        <p:nvSpPr>
          <p:cNvPr id="239" name="Google Shape;239;p16"/>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LIFESTYLE AT PECAN SQUARE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7"/>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245" name="Google Shape;245;p17"/>
          <p:cNvSpPr txBox="1">
            <a:spLocks noGrp="1"/>
          </p:cNvSpPr>
          <p:nvPr>
            <p:ph type="body" idx="1"/>
          </p:nvPr>
        </p:nvSpPr>
        <p:spPr>
          <a:xfrm>
            <a:off x="0" y="1215390"/>
            <a:ext cx="10680065" cy="5096633"/>
          </a:xfrm>
          <a:prstGeom prst="rect">
            <a:avLst/>
          </a:prstGeom>
          <a:noFill/>
          <a:ln>
            <a:noFill/>
          </a:ln>
        </p:spPr>
        <p:txBody>
          <a:bodyPr spcFirstLastPara="1" wrap="square" lIns="0" tIns="12700" rIns="0" bIns="0" anchor="t" anchorCtr="0">
            <a:noAutofit/>
          </a:bodyPr>
          <a:lstStyle/>
          <a:p>
            <a:pPr marL="777240" marR="0" lvl="0" indent="0" algn="ctr" rtl="0">
              <a:lnSpc>
                <a:spcPct val="150000"/>
              </a:lnSpc>
              <a:spcBef>
                <a:spcPts val="0"/>
              </a:spcBef>
              <a:spcAft>
                <a:spcPts val="0"/>
              </a:spcAft>
              <a:buNone/>
            </a:pPr>
            <a:r>
              <a:rPr lang="en-US" sz="2000" dirty="0">
                <a:solidFill>
                  <a:srgbClr val="000000"/>
                </a:solidFill>
                <a:latin typeface="Georgia"/>
                <a:ea typeface="Georgia"/>
                <a:cs typeface="Georgia"/>
                <a:sym typeface="Georgia"/>
              </a:rPr>
              <a:t>The Lifestyle Program at Pecan Square is so much more than just events— it’s getting to know residents on a personal level and walking with them through both the good and bad times. The Lifestyle Program provides opportunities for learning, growth, and support, which can enrich the lives of our residents personally and professionally.</a:t>
            </a:r>
            <a:endParaRPr dirty="0"/>
          </a:p>
          <a:p>
            <a:pPr marL="777240" marR="0" lvl="0" indent="0" algn="l" rtl="0">
              <a:lnSpc>
                <a:spcPct val="3000000"/>
              </a:lnSpc>
              <a:spcBef>
                <a:spcPts val="0"/>
              </a:spcBef>
              <a:spcAft>
                <a:spcPts val="0"/>
              </a:spcAft>
              <a:buNone/>
            </a:pPr>
            <a:endParaRPr sz="100" dirty="0">
              <a:solidFill>
                <a:srgbClr val="000000"/>
              </a:solidFill>
              <a:latin typeface="Georgia"/>
              <a:ea typeface="Georgia"/>
              <a:cs typeface="Georgia"/>
              <a:sym typeface="Georgia"/>
            </a:endParaRPr>
          </a:p>
          <a:p>
            <a:pPr marL="1691640" marR="137160" lvl="0" indent="-330200" algn="l" rtl="0">
              <a:lnSpc>
                <a:spcPct val="145000"/>
              </a:lnSpc>
              <a:spcBef>
                <a:spcPts val="0"/>
              </a:spcBef>
              <a:spcAft>
                <a:spcPts val="0"/>
              </a:spcAft>
              <a:buSzPts val="2000"/>
              <a:buFont typeface="Noto Sans Symbols"/>
              <a:buNone/>
            </a:pPr>
            <a:endParaRPr sz="2000" dirty="0">
              <a:solidFill>
                <a:srgbClr val="000000"/>
              </a:solidFill>
              <a:latin typeface="Georgia"/>
              <a:ea typeface="Georgia"/>
              <a:cs typeface="Georgia"/>
              <a:sym typeface="Georgia"/>
            </a:endParaRPr>
          </a:p>
          <a:p>
            <a:pPr marL="1691640" marR="137160" lvl="0" indent="-457200" algn="l" rtl="0">
              <a:lnSpc>
                <a:spcPct val="145000"/>
              </a:lnSpc>
              <a:spcBef>
                <a:spcPts val="0"/>
              </a:spcBef>
              <a:spcAft>
                <a:spcPts val="0"/>
              </a:spcAft>
              <a:buClr>
                <a:srgbClr val="000000"/>
              </a:buClr>
              <a:buSzPts val="2000"/>
              <a:buFont typeface="Noto Sans Symbols"/>
              <a:buChar char="∙"/>
            </a:pPr>
            <a:r>
              <a:rPr lang="en-US" sz="2000" dirty="0">
                <a:solidFill>
                  <a:srgbClr val="000000"/>
                </a:solidFill>
                <a:latin typeface="Georgia"/>
                <a:ea typeface="Georgia"/>
                <a:cs typeface="Georgia"/>
                <a:sym typeface="Georgia"/>
              </a:rPr>
              <a:t>Hosted over 275 events and activities.</a:t>
            </a:r>
            <a:endParaRPr dirty="0"/>
          </a:p>
          <a:p>
            <a:pPr marL="1691640" marR="137160" lvl="0" indent="-457200" algn="l" rtl="0">
              <a:lnSpc>
                <a:spcPct val="145000"/>
              </a:lnSpc>
              <a:spcBef>
                <a:spcPts val="0"/>
              </a:spcBef>
              <a:spcAft>
                <a:spcPts val="0"/>
              </a:spcAft>
              <a:buClr>
                <a:srgbClr val="000000"/>
              </a:buClr>
              <a:buSzPts val="2000"/>
              <a:buFont typeface="Noto Sans Symbols"/>
              <a:buChar char="∙"/>
            </a:pPr>
            <a:r>
              <a:rPr lang="en-US" sz="2000" dirty="0">
                <a:solidFill>
                  <a:srgbClr val="000000"/>
                </a:solidFill>
                <a:latin typeface="Georgia"/>
                <a:ea typeface="Georgia"/>
                <a:cs typeface="Georgia"/>
                <a:sym typeface="Georgia"/>
              </a:rPr>
              <a:t>Provided over 60,000 meals to the North Texas Food Bank and the Tarrant Area Food Bank this year.</a:t>
            </a:r>
            <a:endParaRPr dirty="0"/>
          </a:p>
          <a:p>
            <a:pPr marL="1691640" marR="137160" lvl="0" indent="-457200" algn="l" rtl="0">
              <a:lnSpc>
                <a:spcPct val="145000"/>
              </a:lnSpc>
              <a:spcBef>
                <a:spcPts val="0"/>
              </a:spcBef>
              <a:spcAft>
                <a:spcPts val="0"/>
              </a:spcAft>
              <a:buClr>
                <a:srgbClr val="000000"/>
              </a:buClr>
              <a:buSzPts val="2000"/>
              <a:buFont typeface="Noto Sans Symbols"/>
              <a:buChar char="∙"/>
            </a:pPr>
            <a:r>
              <a:rPr lang="en-US" sz="2000" dirty="0">
                <a:solidFill>
                  <a:srgbClr val="000000"/>
                </a:solidFill>
                <a:latin typeface="Georgia"/>
                <a:ea typeface="Georgia"/>
                <a:cs typeface="Georgia"/>
                <a:sym typeface="Georgia"/>
              </a:rPr>
              <a:t>Partnered up with Johnie R. Daniel Elementary to co host events. </a:t>
            </a:r>
            <a:endParaRPr dirty="0"/>
          </a:p>
          <a:p>
            <a:pPr marL="1691640" marR="137160" lvl="0" indent="-457200" algn="l" rtl="0">
              <a:lnSpc>
                <a:spcPct val="145000"/>
              </a:lnSpc>
              <a:spcBef>
                <a:spcPts val="0"/>
              </a:spcBef>
              <a:spcAft>
                <a:spcPts val="0"/>
              </a:spcAft>
              <a:buClr>
                <a:srgbClr val="000000"/>
              </a:buClr>
              <a:buSzPts val="2000"/>
              <a:buFont typeface="Noto Sans Symbols"/>
              <a:buChar char="∙"/>
            </a:pPr>
            <a:r>
              <a:rPr lang="en-US" sz="2000" dirty="0">
                <a:solidFill>
                  <a:srgbClr val="000000"/>
                </a:solidFill>
                <a:latin typeface="Georgia"/>
                <a:ea typeface="Georgia"/>
                <a:cs typeface="Georgia"/>
                <a:sym typeface="Georgia"/>
              </a:rPr>
              <a:t>Brought new food trucks into Pecan Square.</a:t>
            </a:r>
            <a:endParaRPr dirty="0"/>
          </a:p>
          <a:p>
            <a:pPr marL="1691640" marR="182880" lvl="0" indent="-330200" algn="l" rtl="0">
              <a:lnSpc>
                <a:spcPct val="145000"/>
              </a:lnSpc>
              <a:spcBef>
                <a:spcPts val="0"/>
              </a:spcBef>
              <a:spcAft>
                <a:spcPts val="0"/>
              </a:spcAft>
              <a:buSzPts val="2000"/>
              <a:buFont typeface="Noto Sans Symbols"/>
              <a:buNone/>
            </a:pPr>
            <a:endParaRPr sz="2000" dirty="0">
              <a:solidFill>
                <a:srgbClr val="000000"/>
              </a:solidFill>
              <a:latin typeface="Georgia"/>
              <a:ea typeface="Georgia"/>
              <a:cs typeface="Georgia"/>
              <a:sym typeface="Georgia"/>
            </a:endParaRPr>
          </a:p>
        </p:txBody>
      </p:sp>
      <p:sp>
        <p:nvSpPr>
          <p:cNvPr id="246" name="Google Shape;246;p17"/>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LIFESTYLE AT PECAN SQUARE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8"/>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252" name="Google Shape;252;p18"/>
          <p:cNvSpPr txBox="1">
            <a:spLocks noGrp="1"/>
          </p:cNvSpPr>
          <p:nvPr>
            <p:ph type="body" idx="1"/>
          </p:nvPr>
        </p:nvSpPr>
        <p:spPr>
          <a:xfrm>
            <a:off x="798830" y="1345565"/>
            <a:ext cx="8150860" cy="4971415"/>
          </a:xfrm>
          <a:prstGeom prst="rect">
            <a:avLst/>
          </a:prstGeom>
          <a:noFill/>
          <a:ln>
            <a:noFill/>
          </a:ln>
        </p:spPr>
        <p:txBody>
          <a:bodyPr spcFirstLastPara="1" wrap="square" lIns="0" tIns="13950" rIns="0" bIns="0" anchor="t" anchorCtr="0">
            <a:noAutofit/>
          </a:bodyPr>
          <a:lstStyle/>
          <a:p>
            <a:pPr marL="0" marR="0" lvl="0" indent="0" algn="l" rtl="0">
              <a:lnSpc>
                <a:spcPct val="111111"/>
              </a:lnSpc>
              <a:spcBef>
                <a:spcPts val="0"/>
              </a:spcBef>
              <a:spcAft>
                <a:spcPts val="0"/>
              </a:spcAft>
              <a:buNone/>
            </a:pPr>
            <a:r>
              <a:rPr lang="en-US" sz="2700" u="sng">
                <a:solidFill>
                  <a:srgbClr val="000000"/>
                </a:solidFill>
                <a:latin typeface="Georgia"/>
                <a:ea typeface="Georgia"/>
                <a:cs typeface="Georgia"/>
                <a:sym typeface="Georgia"/>
              </a:rPr>
              <a:t>LOOKING FORWARD TO 2024 </a:t>
            </a:r>
            <a:endParaRPr/>
          </a:p>
          <a:p>
            <a:pPr marL="457200" marR="0" lvl="0" indent="-330200" algn="l" rtl="0">
              <a:lnSpc>
                <a:spcPct val="150000"/>
              </a:lnSpc>
              <a:spcBef>
                <a:spcPts val="0"/>
              </a:spcBef>
              <a:spcAft>
                <a:spcPts val="0"/>
              </a:spcAft>
              <a:buSzPts val="2000"/>
              <a:buFont typeface="Arial"/>
              <a:buNone/>
            </a:pPr>
            <a:endParaRPr sz="2000">
              <a:solidFill>
                <a:srgbClr val="000000"/>
              </a:solidFill>
              <a:latin typeface="Georgia"/>
              <a:ea typeface="Georgia"/>
              <a:cs typeface="Georgia"/>
              <a:sym typeface="Georgia"/>
            </a:endParaRPr>
          </a:p>
          <a:p>
            <a:pPr marL="457200" marR="0" lvl="0" indent="-457200" algn="l" rtl="0">
              <a:lnSpc>
                <a:spcPct val="150000"/>
              </a:lnSpc>
              <a:spcBef>
                <a:spcPts val="0"/>
              </a:spcBef>
              <a:spcAft>
                <a:spcPts val="0"/>
              </a:spcAft>
              <a:buClr>
                <a:srgbClr val="000000"/>
              </a:buClr>
              <a:buSzPts val="2000"/>
              <a:buFont typeface="Arial"/>
              <a:buChar char="•"/>
            </a:pPr>
            <a:r>
              <a:rPr lang="en-US" sz="2000">
                <a:solidFill>
                  <a:srgbClr val="000000"/>
                </a:solidFill>
                <a:latin typeface="Georgia"/>
                <a:ea typeface="Georgia"/>
                <a:cs typeface="Georgia"/>
                <a:sym typeface="Georgia"/>
              </a:rPr>
              <a:t>Silent Disco </a:t>
            </a:r>
            <a:endParaRPr/>
          </a:p>
          <a:p>
            <a:pPr marL="457200" marR="0" lvl="0" indent="-457200" algn="l" rtl="0">
              <a:lnSpc>
                <a:spcPct val="150000"/>
              </a:lnSpc>
              <a:spcBef>
                <a:spcPts val="0"/>
              </a:spcBef>
              <a:spcAft>
                <a:spcPts val="0"/>
              </a:spcAft>
              <a:buClr>
                <a:srgbClr val="000000"/>
              </a:buClr>
              <a:buSzPts val="2000"/>
              <a:buFont typeface="Arial"/>
              <a:buChar char="•"/>
            </a:pPr>
            <a:r>
              <a:rPr lang="en-US" sz="2000">
                <a:solidFill>
                  <a:srgbClr val="000000"/>
                </a:solidFill>
                <a:latin typeface="Georgia"/>
                <a:ea typeface="Georgia"/>
                <a:cs typeface="Georgia"/>
                <a:sym typeface="Georgia"/>
              </a:rPr>
              <a:t>Adult Prom Night</a:t>
            </a:r>
            <a:endParaRPr/>
          </a:p>
          <a:p>
            <a:pPr marL="457200" marR="0" lvl="0" indent="-457200" algn="l" rtl="0">
              <a:lnSpc>
                <a:spcPct val="150000"/>
              </a:lnSpc>
              <a:spcBef>
                <a:spcPts val="0"/>
              </a:spcBef>
              <a:spcAft>
                <a:spcPts val="0"/>
              </a:spcAft>
              <a:buClr>
                <a:srgbClr val="000000"/>
              </a:buClr>
              <a:buSzPts val="2000"/>
              <a:buFont typeface="Arial"/>
              <a:buChar char="•"/>
            </a:pPr>
            <a:r>
              <a:rPr lang="en-US" sz="2000">
                <a:solidFill>
                  <a:srgbClr val="000000"/>
                </a:solidFill>
                <a:latin typeface="Georgia"/>
                <a:ea typeface="Georgia"/>
                <a:cs typeface="Georgia"/>
                <a:sym typeface="Georgia"/>
              </a:rPr>
              <a:t>Kids Talent Show</a:t>
            </a:r>
            <a:endParaRPr/>
          </a:p>
          <a:p>
            <a:pPr marL="457200" marR="0" lvl="0" indent="-457200" algn="l" rtl="0">
              <a:lnSpc>
                <a:spcPct val="150000"/>
              </a:lnSpc>
              <a:spcBef>
                <a:spcPts val="0"/>
              </a:spcBef>
              <a:spcAft>
                <a:spcPts val="0"/>
              </a:spcAft>
              <a:buClr>
                <a:srgbClr val="000000"/>
              </a:buClr>
              <a:buSzPts val="2000"/>
              <a:buFont typeface="Arial"/>
              <a:buChar char="•"/>
            </a:pPr>
            <a:r>
              <a:rPr lang="en-US" sz="2000">
                <a:solidFill>
                  <a:srgbClr val="000000"/>
                </a:solidFill>
                <a:latin typeface="Georgia"/>
                <a:ea typeface="Georgia"/>
                <a:cs typeface="Georgia"/>
                <a:sym typeface="Georgia"/>
              </a:rPr>
              <a:t>Health and Wellness Classes</a:t>
            </a:r>
            <a:endParaRPr sz="2000">
              <a:solidFill>
                <a:srgbClr val="000000"/>
              </a:solidFill>
              <a:latin typeface="Georgia"/>
              <a:ea typeface="Georgia"/>
              <a:cs typeface="Georgia"/>
              <a:sym typeface="Georgia"/>
            </a:endParaRPr>
          </a:p>
          <a:p>
            <a:pPr marL="457200" marR="0" lvl="0" indent="-330200" algn="l" rtl="0">
              <a:lnSpc>
                <a:spcPct val="150000"/>
              </a:lnSpc>
              <a:spcBef>
                <a:spcPts val="0"/>
              </a:spcBef>
              <a:spcAft>
                <a:spcPts val="0"/>
              </a:spcAft>
              <a:buSzPts val="2000"/>
              <a:buFont typeface="Arial"/>
              <a:buNone/>
            </a:pPr>
            <a:endParaRPr sz="2000">
              <a:solidFill>
                <a:srgbClr val="000000"/>
              </a:solidFill>
              <a:latin typeface="Georgia"/>
              <a:ea typeface="Georgia"/>
              <a:cs typeface="Georgia"/>
              <a:sym typeface="Georgia"/>
            </a:endParaRPr>
          </a:p>
          <a:p>
            <a:pPr marL="457200" marR="0" lvl="0" indent="-330200" algn="l" rtl="0">
              <a:lnSpc>
                <a:spcPct val="150000"/>
              </a:lnSpc>
              <a:spcBef>
                <a:spcPts val="0"/>
              </a:spcBef>
              <a:spcAft>
                <a:spcPts val="0"/>
              </a:spcAft>
              <a:buSzPts val="2000"/>
              <a:buFont typeface="Arial"/>
              <a:buNone/>
            </a:pPr>
            <a:endParaRPr sz="2000">
              <a:solidFill>
                <a:srgbClr val="000000"/>
              </a:solidFill>
              <a:latin typeface="Georgia"/>
              <a:ea typeface="Georgia"/>
              <a:cs typeface="Georgia"/>
              <a:sym typeface="Georgia"/>
            </a:endParaRPr>
          </a:p>
          <a:p>
            <a:pPr marL="457200" marR="0" lvl="0" indent="-282575" algn="l" rtl="0">
              <a:lnSpc>
                <a:spcPct val="109090"/>
              </a:lnSpc>
              <a:spcBef>
                <a:spcPts val="0"/>
              </a:spcBef>
              <a:spcAft>
                <a:spcPts val="0"/>
              </a:spcAft>
              <a:buSzPts val="2750"/>
              <a:buFont typeface="Arial"/>
              <a:buNone/>
            </a:pPr>
            <a:endParaRPr sz="2750">
              <a:solidFill>
                <a:srgbClr val="000000"/>
              </a:solidFill>
              <a:latin typeface="Georgia"/>
              <a:ea typeface="Georgia"/>
              <a:cs typeface="Georgia"/>
              <a:sym typeface="Georgia"/>
            </a:endParaRPr>
          </a:p>
          <a:p>
            <a:pPr marL="457200" marR="0" lvl="0" indent="-282575" algn="l" rtl="0">
              <a:lnSpc>
                <a:spcPct val="109090"/>
              </a:lnSpc>
              <a:spcBef>
                <a:spcPts val="0"/>
              </a:spcBef>
              <a:spcAft>
                <a:spcPts val="0"/>
              </a:spcAft>
              <a:buSzPts val="2750"/>
              <a:buFont typeface="Arial"/>
              <a:buNone/>
            </a:pPr>
            <a:endParaRPr sz="2750">
              <a:solidFill>
                <a:srgbClr val="000000"/>
              </a:solidFill>
              <a:latin typeface="Georgia"/>
              <a:ea typeface="Georgia"/>
              <a:cs typeface="Georgia"/>
              <a:sym typeface="Georgia"/>
            </a:endParaRPr>
          </a:p>
          <a:p>
            <a:pPr marL="457200" marR="0" lvl="0" indent="-282575" algn="l" rtl="0">
              <a:lnSpc>
                <a:spcPct val="109090"/>
              </a:lnSpc>
              <a:spcBef>
                <a:spcPts val="0"/>
              </a:spcBef>
              <a:spcAft>
                <a:spcPts val="0"/>
              </a:spcAft>
              <a:buSzPts val="2750"/>
              <a:buFont typeface="Arial"/>
              <a:buNone/>
            </a:pPr>
            <a:endParaRPr sz="2750">
              <a:solidFill>
                <a:srgbClr val="000000"/>
              </a:solidFill>
              <a:latin typeface="Georgia"/>
              <a:ea typeface="Georgia"/>
              <a:cs typeface="Georgia"/>
              <a:sym typeface="Georgia"/>
            </a:endParaRPr>
          </a:p>
        </p:txBody>
      </p:sp>
      <p:sp>
        <p:nvSpPr>
          <p:cNvPr id="253" name="Google Shape;253;p18"/>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LIFESTYLE AT PECAN SQUARE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1888E"/>
        </a:solidFill>
        <a:effectLst/>
      </p:bgPr>
    </p:bg>
    <p:spTree>
      <p:nvGrpSpPr>
        <p:cNvPr id="1" name="Shape 258"/>
        <p:cNvGrpSpPr/>
        <p:nvPr/>
      </p:nvGrpSpPr>
      <p:grpSpPr>
        <a:xfrm>
          <a:off x="0" y="0"/>
          <a:ext cx="0" cy="0"/>
          <a:chOff x="0" y="0"/>
          <a:chExt cx="0" cy="0"/>
        </a:xfrm>
      </p:grpSpPr>
      <p:pic>
        <p:nvPicPr>
          <p:cNvPr id="259" name="Google Shape;259;p19" descr="A sign in a field&#10;&#10;Description automatically generated"/>
          <p:cNvPicPr preferRelativeResize="0"/>
          <p:nvPr/>
        </p:nvPicPr>
        <p:blipFill rotWithShape="1">
          <a:blip r:embed="rId3">
            <a:alphaModFix/>
          </a:blip>
          <a:srcRect/>
          <a:stretch/>
        </p:blipFill>
        <p:spPr>
          <a:xfrm>
            <a:off x="0" y="-632097"/>
            <a:ext cx="12192000" cy="8122194"/>
          </a:xfrm>
          <a:prstGeom prst="rect">
            <a:avLst/>
          </a:prstGeom>
          <a:noFill/>
          <a:ln>
            <a:noFill/>
          </a:ln>
        </p:spPr>
      </p:pic>
      <p:sp>
        <p:nvSpPr>
          <p:cNvPr id="260" name="Google Shape;260;p19"/>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DEVELOPER UPDATE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pic>
        <p:nvPicPr>
          <p:cNvPr id="118" name="Google Shape;118;p2"/>
          <p:cNvPicPr preferRelativeResize="0"/>
          <p:nvPr/>
        </p:nvPicPr>
        <p:blipFill rotWithShape="1">
          <a:blip r:embed="rId3">
            <a:alphaModFix/>
          </a:blip>
          <a:srcRect r="54671"/>
          <a:stretch/>
        </p:blipFill>
        <p:spPr>
          <a:xfrm>
            <a:off x="661670" y="1116330"/>
            <a:ext cx="4776470" cy="5547360"/>
          </a:xfrm>
          <a:prstGeom prst="rect">
            <a:avLst/>
          </a:prstGeom>
          <a:noFill/>
          <a:ln>
            <a:noFill/>
          </a:ln>
        </p:spPr>
      </p:pic>
      <p:sp>
        <p:nvSpPr>
          <p:cNvPr id="119" name="Google Shape;119;p2"/>
          <p:cNvSpPr txBox="1">
            <a:spLocks noGrp="1"/>
          </p:cNvSpPr>
          <p:nvPr>
            <p:ph type="body" idx="1"/>
          </p:nvPr>
        </p:nvSpPr>
        <p:spPr>
          <a:xfrm>
            <a:off x="2459990" y="4610735"/>
            <a:ext cx="2846705" cy="1130935"/>
          </a:xfrm>
          <a:prstGeom prst="rect">
            <a:avLst/>
          </a:prstGeom>
          <a:noFill/>
          <a:ln>
            <a:noFill/>
          </a:ln>
        </p:spPr>
        <p:txBody>
          <a:bodyPr spcFirstLastPara="1" wrap="square" lIns="0" tIns="20300" rIns="0" bIns="0" anchor="t" anchorCtr="0">
            <a:noAutofit/>
          </a:bodyPr>
          <a:lstStyle/>
          <a:p>
            <a:pPr marL="0" marR="0" lvl="0" indent="0" algn="l" rtl="0">
              <a:lnSpc>
                <a:spcPct val="102857"/>
              </a:lnSpc>
              <a:spcBef>
                <a:spcPts val="0"/>
              </a:spcBef>
              <a:spcAft>
                <a:spcPts val="0"/>
              </a:spcAft>
              <a:buNone/>
            </a:pPr>
            <a:r>
              <a:rPr lang="en-US" sz="1750" b="1" u="sng">
                <a:solidFill>
                  <a:srgbClr val="000000"/>
                </a:solidFill>
                <a:latin typeface="Calibri"/>
                <a:ea typeface="Calibri"/>
                <a:cs typeface="Calibri"/>
                <a:sym typeface="Calibri"/>
              </a:rPr>
              <a:t>Pecan Square Life App  </a:t>
            </a:r>
            <a:endParaRPr/>
          </a:p>
          <a:p>
            <a:pPr marL="274320" marR="0" lvl="0" indent="-274320" algn="l" rtl="0">
              <a:lnSpc>
                <a:spcPct val="131250"/>
              </a:lnSpc>
              <a:spcBef>
                <a:spcPts val="21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Event details, reservations, </a:t>
            </a:r>
            <a:endParaRPr/>
          </a:p>
          <a:p>
            <a:pPr marL="274320" marR="0" lvl="0" indent="0" algn="l" rtl="0">
              <a:lnSpc>
                <a:spcPct val="118750"/>
              </a:lnSpc>
              <a:spcBef>
                <a:spcPts val="160"/>
              </a:spcBef>
              <a:spcAft>
                <a:spcPts val="0"/>
              </a:spcAft>
              <a:buNone/>
            </a:pPr>
            <a:r>
              <a:rPr lang="en-US" sz="1600">
                <a:solidFill>
                  <a:srgbClr val="000000"/>
                </a:solidFill>
                <a:latin typeface="Georgia"/>
                <a:ea typeface="Georgia"/>
                <a:cs typeface="Georgia"/>
                <a:sym typeface="Georgia"/>
              </a:rPr>
              <a:t>and reminders </a:t>
            </a:r>
            <a:endParaRPr/>
          </a:p>
          <a:p>
            <a:pPr marL="274320" marR="0" lvl="0" indent="-274320" algn="l" rtl="0">
              <a:lnSpc>
                <a:spcPct val="143750"/>
              </a:lnSpc>
              <a:spcBef>
                <a:spcPts val="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Amenity rental reservations </a:t>
            </a:r>
            <a:endParaRPr/>
          </a:p>
        </p:txBody>
      </p:sp>
      <p:sp>
        <p:nvSpPr>
          <p:cNvPr id="120" name="Google Shape;120;p2"/>
          <p:cNvSpPr txBox="1">
            <a:spLocks noGrp="1"/>
          </p:cNvSpPr>
          <p:nvPr>
            <p:ph type="body" idx="1"/>
          </p:nvPr>
        </p:nvSpPr>
        <p:spPr>
          <a:xfrm>
            <a:off x="7976870" y="4610735"/>
            <a:ext cx="3553460" cy="1096010"/>
          </a:xfrm>
          <a:prstGeom prst="rect">
            <a:avLst/>
          </a:prstGeom>
          <a:noFill/>
          <a:ln>
            <a:noFill/>
          </a:ln>
        </p:spPr>
        <p:txBody>
          <a:bodyPr spcFirstLastPara="1" wrap="square" lIns="0" tIns="20300" rIns="0" bIns="0" anchor="t" anchorCtr="0">
            <a:noAutofit/>
          </a:bodyPr>
          <a:lstStyle/>
          <a:p>
            <a:pPr marL="0" marR="0" lvl="0" indent="0" algn="l" rtl="0">
              <a:lnSpc>
                <a:spcPct val="102857"/>
              </a:lnSpc>
              <a:spcBef>
                <a:spcPts val="0"/>
              </a:spcBef>
              <a:spcAft>
                <a:spcPts val="0"/>
              </a:spcAft>
              <a:buNone/>
            </a:pPr>
            <a:r>
              <a:rPr lang="en-US" sz="1750" b="1" u="sng">
                <a:solidFill>
                  <a:srgbClr val="000000"/>
                </a:solidFill>
                <a:latin typeface="Calibri"/>
                <a:ea typeface="Calibri"/>
                <a:cs typeface="Calibri"/>
                <a:sym typeface="Calibri"/>
              </a:rPr>
              <a:t>Pecan Square HOA Events &amp; Activities </a:t>
            </a:r>
            <a:endParaRPr/>
          </a:p>
          <a:p>
            <a:pPr marL="274320" marR="0" lvl="0" indent="-274320" algn="l" rtl="0">
              <a:lnSpc>
                <a:spcPct val="131250"/>
              </a:lnSpc>
              <a:spcBef>
                <a:spcPts val="21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Events details and reminders </a:t>
            </a:r>
            <a:endParaRPr/>
          </a:p>
          <a:p>
            <a:pPr marL="274320" marR="0" lvl="0" indent="-274320" algn="l" rtl="0">
              <a:lnSpc>
                <a:spcPct val="118750"/>
              </a:lnSpc>
              <a:spcBef>
                <a:spcPts val="9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LIVE videos to make sure you don’t </a:t>
            </a:r>
            <a:endParaRPr/>
          </a:p>
          <a:p>
            <a:pPr marL="274320" marR="0" lvl="0" indent="0" algn="l" rtl="0">
              <a:lnSpc>
                <a:spcPct val="125000"/>
              </a:lnSpc>
              <a:spcBef>
                <a:spcPts val="310"/>
              </a:spcBef>
              <a:spcAft>
                <a:spcPts val="0"/>
              </a:spcAft>
              <a:buNone/>
            </a:pPr>
            <a:r>
              <a:rPr lang="en-US" sz="1600">
                <a:solidFill>
                  <a:srgbClr val="000000"/>
                </a:solidFill>
                <a:latin typeface="Georgia"/>
                <a:ea typeface="Georgia"/>
                <a:cs typeface="Georgia"/>
                <a:sym typeface="Georgia"/>
              </a:rPr>
              <a:t>miss anything </a:t>
            </a:r>
            <a:endParaRPr/>
          </a:p>
        </p:txBody>
      </p:sp>
      <p:pic>
        <p:nvPicPr>
          <p:cNvPr id="121" name="Google Shape;121;p2"/>
          <p:cNvPicPr preferRelativeResize="0"/>
          <p:nvPr/>
        </p:nvPicPr>
        <p:blipFill rotWithShape="1">
          <a:blip r:embed="rId4">
            <a:alphaModFix/>
          </a:blip>
          <a:srcRect/>
          <a:stretch/>
        </p:blipFill>
        <p:spPr>
          <a:xfrm>
            <a:off x="5994490" y="1127760"/>
            <a:ext cx="5846068" cy="3193910"/>
          </a:xfrm>
          <a:prstGeom prst="rect">
            <a:avLst/>
          </a:prstGeom>
          <a:noFill/>
          <a:ln>
            <a:noFill/>
          </a:ln>
        </p:spPr>
      </p:pic>
      <p:pic>
        <p:nvPicPr>
          <p:cNvPr id="122" name="Google Shape;122;p2"/>
          <p:cNvPicPr preferRelativeResize="0"/>
          <p:nvPr/>
        </p:nvPicPr>
        <p:blipFill rotWithShape="1">
          <a:blip r:embed="rId3">
            <a:alphaModFix/>
          </a:blip>
          <a:srcRect l="50066" t="62363" r="35167" b="13136"/>
          <a:stretch/>
        </p:blipFill>
        <p:spPr>
          <a:xfrm>
            <a:off x="6400802" y="4610735"/>
            <a:ext cx="1556013" cy="1359141"/>
          </a:xfrm>
          <a:prstGeom prst="rect">
            <a:avLst/>
          </a:prstGeom>
          <a:noFill/>
          <a:ln>
            <a:noFill/>
          </a:ln>
        </p:spPr>
      </p:pic>
      <p:sp>
        <p:nvSpPr>
          <p:cNvPr id="123" name="Google Shape;123;p2"/>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STAY CONNECTED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pic>
        <p:nvPicPr>
          <p:cNvPr id="266" name="Google Shape;266;p20"/>
          <p:cNvPicPr preferRelativeResize="0"/>
          <p:nvPr/>
        </p:nvPicPr>
        <p:blipFill rotWithShape="1">
          <a:blip r:embed="rId3">
            <a:alphaModFix/>
          </a:blip>
          <a:srcRect/>
          <a:stretch/>
        </p:blipFill>
        <p:spPr>
          <a:xfrm>
            <a:off x="292735" y="5958840"/>
            <a:ext cx="11100435" cy="716280"/>
          </a:xfrm>
          <a:prstGeom prst="rect">
            <a:avLst/>
          </a:prstGeom>
          <a:noFill/>
          <a:ln>
            <a:noFill/>
          </a:ln>
        </p:spPr>
      </p:pic>
      <p:graphicFrame>
        <p:nvGraphicFramePr>
          <p:cNvPr id="267" name="Google Shape;267;p20"/>
          <p:cNvGraphicFramePr/>
          <p:nvPr/>
        </p:nvGraphicFramePr>
        <p:xfrm>
          <a:off x="250190" y="1776730"/>
          <a:ext cx="9709700" cy="4754520"/>
        </p:xfrm>
        <a:graphic>
          <a:graphicData uri="http://schemas.openxmlformats.org/drawingml/2006/table">
            <a:tbl>
              <a:tblPr>
                <a:noFill/>
                <a:tableStyleId>{EEF3057E-9DC2-4EF6-A6A7-A0EB64B44C80}</a:tableStyleId>
              </a:tblPr>
              <a:tblGrid>
                <a:gridCol w="1652175">
                  <a:extLst>
                    <a:ext uri="{9D8B030D-6E8A-4147-A177-3AD203B41FA5}">
                      <a16:colId xmlns:a16="http://schemas.microsoft.com/office/drawing/2014/main" val="20000"/>
                    </a:ext>
                  </a:extLst>
                </a:gridCol>
                <a:gridCol w="1194150">
                  <a:extLst>
                    <a:ext uri="{9D8B030D-6E8A-4147-A177-3AD203B41FA5}">
                      <a16:colId xmlns:a16="http://schemas.microsoft.com/office/drawing/2014/main" val="20001"/>
                    </a:ext>
                  </a:extLst>
                </a:gridCol>
                <a:gridCol w="1195700">
                  <a:extLst>
                    <a:ext uri="{9D8B030D-6E8A-4147-A177-3AD203B41FA5}">
                      <a16:colId xmlns:a16="http://schemas.microsoft.com/office/drawing/2014/main" val="20002"/>
                    </a:ext>
                  </a:extLst>
                </a:gridCol>
                <a:gridCol w="1190300">
                  <a:extLst>
                    <a:ext uri="{9D8B030D-6E8A-4147-A177-3AD203B41FA5}">
                      <a16:colId xmlns:a16="http://schemas.microsoft.com/office/drawing/2014/main" val="20003"/>
                    </a:ext>
                  </a:extLst>
                </a:gridCol>
                <a:gridCol w="1402775">
                  <a:extLst>
                    <a:ext uri="{9D8B030D-6E8A-4147-A177-3AD203B41FA5}">
                      <a16:colId xmlns:a16="http://schemas.microsoft.com/office/drawing/2014/main" val="20004"/>
                    </a:ext>
                  </a:extLst>
                </a:gridCol>
                <a:gridCol w="1402775">
                  <a:extLst>
                    <a:ext uri="{9D8B030D-6E8A-4147-A177-3AD203B41FA5}">
                      <a16:colId xmlns:a16="http://schemas.microsoft.com/office/drawing/2014/main" val="20005"/>
                    </a:ext>
                  </a:extLst>
                </a:gridCol>
                <a:gridCol w="1671825">
                  <a:extLst>
                    <a:ext uri="{9D8B030D-6E8A-4147-A177-3AD203B41FA5}">
                      <a16:colId xmlns:a16="http://schemas.microsoft.com/office/drawing/2014/main" val="20006"/>
                    </a:ext>
                  </a:extLst>
                </a:gridCol>
              </a:tblGrid>
              <a:tr h="618500">
                <a:tc>
                  <a:txBody>
                    <a:bodyPr/>
                    <a:lstStyle/>
                    <a:p>
                      <a:pPr marL="0" marR="0" lvl="0" indent="0" algn="l" rtl="0">
                        <a:lnSpc>
                          <a:spcPct val="100000"/>
                        </a:lnSpc>
                        <a:spcBef>
                          <a:spcPts val="0"/>
                        </a:spcBef>
                        <a:spcAft>
                          <a:spcPts val="0"/>
                        </a:spcAft>
                        <a:buNone/>
                      </a:pPr>
                      <a:r>
                        <a:rPr lang="en-US" sz="100">
                          <a:solidFill>
                            <a:srgbClr val="000000"/>
                          </a:solidFill>
                          <a:latin typeface="Arial"/>
                          <a:ea typeface="Arial"/>
                          <a:cs typeface="Arial"/>
                          <a:sym typeface="Arial"/>
                        </a:rPr>
                        <a:t> </a:t>
                      </a:r>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0" marR="0" lvl="0" indent="0" algn="ctr" rtl="0">
                        <a:lnSpc>
                          <a:spcPct val="110638"/>
                        </a:lnSpc>
                        <a:spcBef>
                          <a:spcPts val="0"/>
                        </a:spcBef>
                        <a:spcAft>
                          <a:spcPts val="0"/>
                        </a:spcAft>
                        <a:buNone/>
                      </a:pPr>
                      <a:r>
                        <a:rPr lang="en-US" sz="2350" b="1">
                          <a:solidFill>
                            <a:srgbClr val="FFFFFF"/>
                          </a:solidFill>
                          <a:latin typeface="Calibri"/>
                          <a:ea typeface="Calibri"/>
                          <a:cs typeface="Calibri"/>
                          <a:sym typeface="Calibri"/>
                        </a:rPr>
                        <a:t>2019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0" marR="0" lvl="0" indent="0" algn="ctr" rtl="0">
                        <a:lnSpc>
                          <a:spcPct val="110638"/>
                        </a:lnSpc>
                        <a:spcBef>
                          <a:spcPts val="0"/>
                        </a:spcBef>
                        <a:spcAft>
                          <a:spcPts val="0"/>
                        </a:spcAft>
                        <a:buNone/>
                      </a:pPr>
                      <a:r>
                        <a:rPr lang="en-US" sz="2350" b="1">
                          <a:solidFill>
                            <a:srgbClr val="FFFFFF"/>
                          </a:solidFill>
                          <a:latin typeface="Calibri"/>
                          <a:ea typeface="Calibri"/>
                          <a:cs typeface="Calibri"/>
                          <a:sym typeface="Calibri"/>
                        </a:rPr>
                        <a:t>2020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0" marR="0" lvl="0" indent="0" algn="ctr" rtl="0">
                        <a:lnSpc>
                          <a:spcPct val="110638"/>
                        </a:lnSpc>
                        <a:spcBef>
                          <a:spcPts val="0"/>
                        </a:spcBef>
                        <a:spcAft>
                          <a:spcPts val="0"/>
                        </a:spcAft>
                        <a:buNone/>
                      </a:pPr>
                      <a:r>
                        <a:rPr lang="en-US" sz="2350" b="1">
                          <a:solidFill>
                            <a:srgbClr val="FFFFFF"/>
                          </a:solidFill>
                          <a:latin typeface="Calibri"/>
                          <a:ea typeface="Calibri"/>
                          <a:cs typeface="Calibri"/>
                          <a:sym typeface="Calibri"/>
                        </a:rPr>
                        <a:t>2021</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0" marR="0" lvl="0" indent="0" algn="ctr" rtl="0">
                        <a:lnSpc>
                          <a:spcPct val="110638"/>
                        </a:lnSpc>
                        <a:spcBef>
                          <a:spcPts val="0"/>
                        </a:spcBef>
                        <a:spcAft>
                          <a:spcPts val="0"/>
                        </a:spcAft>
                        <a:buNone/>
                      </a:pPr>
                      <a:r>
                        <a:rPr lang="en-US" sz="2350" b="1">
                          <a:solidFill>
                            <a:srgbClr val="FFFFFF"/>
                          </a:solidFill>
                          <a:latin typeface="Calibri"/>
                          <a:ea typeface="Calibri"/>
                          <a:cs typeface="Calibri"/>
                          <a:sym typeface="Calibri"/>
                        </a:rPr>
                        <a:t>2022</a:t>
                      </a:r>
                      <a:endParaRPr sz="2350" b="1">
                        <a:solidFill>
                          <a:srgbClr val="FFFFFF"/>
                        </a:solidFill>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0" marR="0" lvl="0" indent="0" algn="ctr" rtl="0">
                        <a:lnSpc>
                          <a:spcPct val="110638"/>
                        </a:lnSpc>
                        <a:spcBef>
                          <a:spcPts val="0"/>
                        </a:spcBef>
                        <a:spcAft>
                          <a:spcPts val="0"/>
                        </a:spcAft>
                        <a:buNone/>
                      </a:pPr>
                      <a:r>
                        <a:rPr lang="en-US" sz="2350" b="1">
                          <a:solidFill>
                            <a:srgbClr val="FFFFFF"/>
                          </a:solidFill>
                          <a:latin typeface="Calibri"/>
                          <a:ea typeface="Calibri"/>
                          <a:cs typeface="Calibri"/>
                          <a:sym typeface="Calibri"/>
                        </a:rPr>
                        <a:t>2023</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tc>
                  <a:txBody>
                    <a:bodyPr/>
                    <a:lstStyle/>
                    <a:p>
                      <a:pPr marL="4169" marR="754312" lvl="0" indent="0" algn="r" rtl="0">
                        <a:lnSpc>
                          <a:spcPct val="110638"/>
                        </a:lnSpc>
                        <a:spcBef>
                          <a:spcPts val="0"/>
                        </a:spcBef>
                        <a:spcAft>
                          <a:spcPts val="0"/>
                        </a:spcAft>
                        <a:buNone/>
                      </a:pPr>
                      <a:r>
                        <a:rPr lang="en-US" sz="2350" b="1">
                          <a:solidFill>
                            <a:srgbClr val="FFFFFF"/>
                          </a:solidFill>
                          <a:latin typeface="Calibri"/>
                          <a:ea typeface="Calibri"/>
                          <a:cs typeface="Calibri"/>
                          <a:sym typeface="Calibri"/>
                        </a:rPr>
                        <a:t>Total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482F"/>
                    </a:solidFill>
                  </a:tcPr>
                </a:tc>
                <a:extLst>
                  <a:ext uri="{0D108BD9-81ED-4DB2-BD59-A6C34878D82A}">
                    <a16:rowId xmlns:a16="http://schemas.microsoft.com/office/drawing/2014/main" val="10000"/>
                  </a:ext>
                </a:extLst>
              </a:tr>
              <a:tr h="624850">
                <a:tc>
                  <a:txBody>
                    <a:bodyPr/>
                    <a:lstStyle/>
                    <a:p>
                      <a:pPr marL="655320" marR="0" lvl="0" indent="0" algn="l" rtl="0">
                        <a:lnSpc>
                          <a:spcPct val="110638"/>
                        </a:lnSpc>
                        <a:spcBef>
                          <a:spcPts val="0"/>
                        </a:spcBef>
                        <a:spcAft>
                          <a:spcPts val="0"/>
                        </a:spcAft>
                        <a:buNone/>
                      </a:pPr>
                      <a:r>
                        <a:rPr lang="en-US" sz="2350">
                          <a:solidFill>
                            <a:srgbClr val="000000"/>
                          </a:solidFill>
                          <a:latin typeface="Calibri"/>
                          <a:ea typeface="Calibri"/>
                          <a:cs typeface="Calibri"/>
                          <a:sym typeface="Calibri"/>
                        </a:rPr>
                        <a:t>Sales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130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476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478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endParaRPr sz="2350">
                        <a:latin typeface="Calibri"/>
                        <a:ea typeface="Calibri"/>
                        <a:cs typeface="Calibri"/>
                        <a:sym typeface="Calibri"/>
                      </a:endParaRPr>
                    </a:p>
                    <a:p>
                      <a:pPr marL="0" marR="0" lvl="0" indent="0" algn="ctr" rtl="0">
                        <a:lnSpc>
                          <a:spcPct val="110638"/>
                        </a:lnSpc>
                        <a:spcBef>
                          <a:spcPts val="0"/>
                        </a:spcBef>
                        <a:spcAft>
                          <a:spcPts val="0"/>
                        </a:spcAft>
                        <a:buNone/>
                      </a:pPr>
                      <a:r>
                        <a:rPr lang="en-US" sz="2350">
                          <a:latin typeface="Calibri"/>
                          <a:ea typeface="Calibri"/>
                          <a:cs typeface="Calibri"/>
                          <a:sym typeface="Calibri"/>
                        </a:rPr>
                        <a:t>147</a:t>
                      </a:r>
                      <a:endParaRPr sz="2350">
                        <a:latin typeface="Calibri"/>
                        <a:ea typeface="Calibri"/>
                        <a:cs typeface="Calibri"/>
                        <a:sym typeface="Calibri"/>
                      </a:endParaRPr>
                    </a:p>
                    <a:p>
                      <a:pPr marL="0" marR="0" lvl="0" indent="0" algn="ctr" rtl="0">
                        <a:lnSpc>
                          <a:spcPct val="110638"/>
                        </a:lnSpc>
                        <a:spcBef>
                          <a:spcPts val="0"/>
                        </a:spcBef>
                        <a:spcAft>
                          <a:spcPts val="0"/>
                        </a:spcAft>
                        <a:buNone/>
                      </a:pPr>
                      <a:endParaRPr sz="2350">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latin typeface="Calibri"/>
                          <a:ea typeface="Calibri"/>
                          <a:cs typeface="Calibri"/>
                          <a:sym typeface="Calibri"/>
                        </a:rPr>
                        <a:t>401</a:t>
                      </a:r>
                      <a:r>
                        <a:rPr lang="en-US" sz="2350">
                          <a:solidFill>
                            <a:srgbClr val="000000"/>
                          </a:solidFill>
                          <a:latin typeface="Calibri"/>
                          <a:ea typeface="Calibri"/>
                          <a:cs typeface="Calibri"/>
                          <a:sym typeface="Calibri"/>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4169" marR="697162" lvl="0" indent="0" algn="r" rtl="0">
                        <a:lnSpc>
                          <a:spcPct val="110638"/>
                        </a:lnSpc>
                        <a:spcBef>
                          <a:spcPts val="0"/>
                        </a:spcBef>
                        <a:spcAft>
                          <a:spcPts val="0"/>
                        </a:spcAft>
                        <a:buNone/>
                      </a:pPr>
                      <a:r>
                        <a:rPr lang="en-US" sz="2350">
                          <a:solidFill>
                            <a:srgbClr val="000000"/>
                          </a:solidFill>
                          <a:latin typeface="Calibri"/>
                          <a:ea typeface="Calibri"/>
                          <a:cs typeface="Calibri"/>
                          <a:sym typeface="Calibri"/>
                        </a:rPr>
                        <a:t>1,</a:t>
                      </a:r>
                      <a:r>
                        <a:rPr lang="en-US" sz="2350">
                          <a:latin typeface="Calibri"/>
                          <a:ea typeface="Calibri"/>
                          <a:cs typeface="Calibri"/>
                          <a:sym typeface="Calibri"/>
                        </a:rPr>
                        <a:t>631</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extLst>
                  <a:ext uri="{0D108BD9-81ED-4DB2-BD59-A6C34878D82A}">
                    <a16:rowId xmlns:a16="http://schemas.microsoft.com/office/drawing/2014/main" val="10001"/>
                  </a:ext>
                </a:extLst>
              </a:tr>
              <a:tr h="624850">
                <a:tc>
                  <a:txBody>
                    <a:bodyPr/>
                    <a:lstStyle/>
                    <a:p>
                      <a:pPr marL="655320" marR="0" lvl="0" indent="0" algn="l" rtl="0">
                        <a:lnSpc>
                          <a:spcPct val="110638"/>
                        </a:lnSpc>
                        <a:spcBef>
                          <a:spcPts val="0"/>
                        </a:spcBef>
                        <a:spcAft>
                          <a:spcPts val="0"/>
                        </a:spcAft>
                        <a:buNone/>
                      </a:pPr>
                      <a:r>
                        <a:rPr lang="en-US" sz="2350">
                          <a:solidFill>
                            <a:srgbClr val="000000"/>
                          </a:solidFill>
                          <a:latin typeface="Calibri"/>
                          <a:ea typeface="Calibri"/>
                          <a:cs typeface="Calibri"/>
                          <a:sym typeface="Calibri"/>
                        </a:rPr>
                        <a:t>Closings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32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402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366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latin typeface="Calibri"/>
                          <a:ea typeface="Calibri"/>
                          <a:cs typeface="Calibri"/>
                          <a:sym typeface="Calibri"/>
                        </a:rPr>
                        <a:t>371</a:t>
                      </a:r>
                      <a:endParaRPr sz="2350">
                        <a:solidFill>
                          <a:srgbClr val="000000"/>
                        </a:solidFill>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latin typeface="Calibri"/>
                          <a:ea typeface="Calibri"/>
                          <a:cs typeface="Calibri"/>
                          <a:sym typeface="Calibri"/>
                        </a:rPr>
                        <a:t>236</a:t>
                      </a:r>
                      <a:r>
                        <a:rPr lang="en-US" sz="2350">
                          <a:solidFill>
                            <a:srgbClr val="000000"/>
                          </a:solidFill>
                          <a:latin typeface="Calibri"/>
                          <a:ea typeface="Calibri"/>
                          <a:cs typeface="Calibri"/>
                          <a:sym typeface="Calibri"/>
                        </a:rPr>
                        <a:t>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697162" lvl="0" indent="0" algn="r" rtl="0">
                        <a:lnSpc>
                          <a:spcPct val="110638"/>
                        </a:lnSpc>
                        <a:spcBef>
                          <a:spcPts val="0"/>
                        </a:spcBef>
                        <a:spcAft>
                          <a:spcPts val="0"/>
                        </a:spcAft>
                        <a:buNone/>
                      </a:pPr>
                      <a:r>
                        <a:rPr lang="en-US" sz="2350">
                          <a:solidFill>
                            <a:srgbClr val="000000"/>
                          </a:solidFill>
                          <a:latin typeface="Calibri"/>
                          <a:ea typeface="Calibri"/>
                          <a:cs typeface="Calibri"/>
                          <a:sym typeface="Calibri"/>
                        </a:rPr>
                        <a:t>1,</a:t>
                      </a:r>
                      <a:r>
                        <a:rPr lang="en-US" sz="2350">
                          <a:latin typeface="Calibri"/>
                          <a:ea typeface="Calibri"/>
                          <a:cs typeface="Calibri"/>
                          <a:sym typeface="Calibri"/>
                        </a:rPr>
                        <a:t>407</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extLst>
                  <a:ext uri="{0D108BD9-81ED-4DB2-BD59-A6C34878D82A}">
                    <a16:rowId xmlns:a16="http://schemas.microsoft.com/office/drawing/2014/main" val="10002"/>
                  </a:ext>
                </a:extLst>
              </a:tr>
              <a:tr h="622300">
                <a:tc>
                  <a:txBody>
                    <a:bodyPr/>
                    <a:lstStyle/>
                    <a:p>
                      <a:pPr marL="655320" marR="0" lvl="0" indent="0" algn="l" rtl="0">
                        <a:lnSpc>
                          <a:spcPct val="110638"/>
                        </a:lnSpc>
                        <a:spcBef>
                          <a:spcPts val="0"/>
                        </a:spcBef>
                        <a:spcAft>
                          <a:spcPts val="0"/>
                        </a:spcAft>
                        <a:buNone/>
                      </a:pPr>
                      <a:r>
                        <a:rPr lang="en-US" sz="2350">
                          <a:solidFill>
                            <a:srgbClr val="000000"/>
                          </a:solidFill>
                          <a:latin typeface="Calibri"/>
                          <a:ea typeface="Calibri"/>
                          <a:cs typeface="Calibri"/>
                          <a:sym typeface="Calibri"/>
                        </a:rPr>
                        <a:t>Avg. Sale Price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$345K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$354K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$453K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latin typeface="Calibri"/>
                          <a:ea typeface="Calibri"/>
                          <a:cs typeface="Calibri"/>
                          <a:sym typeface="Calibri"/>
                        </a:rPr>
                        <a:t>$583K</a:t>
                      </a:r>
                      <a:endParaRPr sz="2350">
                        <a:solidFill>
                          <a:srgbClr val="000000"/>
                        </a:solidFill>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$5</a:t>
                      </a:r>
                      <a:r>
                        <a:rPr lang="en-US" sz="2350">
                          <a:latin typeface="Calibri"/>
                          <a:ea typeface="Calibri"/>
                          <a:cs typeface="Calibri"/>
                          <a:sym typeface="Calibri"/>
                        </a:rPr>
                        <a:t>52</a:t>
                      </a:r>
                      <a:r>
                        <a:rPr lang="en-US" sz="2350">
                          <a:solidFill>
                            <a:srgbClr val="000000"/>
                          </a:solidFill>
                          <a:latin typeface="Calibri"/>
                          <a:ea typeface="Calibri"/>
                          <a:cs typeface="Calibri"/>
                          <a:sym typeface="Calibri"/>
                        </a:rPr>
                        <a:t>K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tc>
                  <a:txBody>
                    <a:bodyPr/>
                    <a:lstStyle/>
                    <a:p>
                      <a:pPr marL="0" marR="697162" lvl="0" indent="0" algn="r" rtl="0">
                        <a:lnSpc>
                          <a:spcPct val="110638"/>
                        </a:lnSpc>
                        <a:spcBef>
                          <a:spcPts val="0"/>
                        </a:spcBef>
                        <a:spcAft>
                          <a:spcPts val="0"/>
                        </a:spcAft>
                        <a:buNone/>
                      </a:pPr>
                      <a:r>
                        <a:rPr lang="en-US" sz="2350">
                          <a:solidFill>
                            <a:srgbClr val="000000"/>
                          </a:solidFill>
                          <a:latin typeface="Calibri"/>
                          <a:ea typeface="Calibri"/>
                          <a:cs typeface="Calibri"/>
                          <a:sym typeface="Calibri"/>
                        </a:rPr>
                        <a:t>$4</a:t>
                      </a:r>
                      <a:r>
                        <a:rPr lang="en-US" sz="2350">
                          <a:latin typeface="Calibri"/>
                          <a:ea typeface="Calibri"/>
                          <a:cs typeface="Calibri"/>
                          <a:sym typeface="Calibri"/>
                        </a:rPr>
                        <a:t>6</a:t>
                      </a:r>
                      <a:r>
                        <a:rPr lang="en-US" sz="2350">
                          <a:solidFill>
                            <a:srgbClr val="000000"/>
                          </a:solidFill>
                          <a:latin typeface="Calibri"/>
                          <a:ea typeface="Calibri"/>
                          <a:cs typeface="Calibri"/>
                          <a:sym typeface="Calibri"/>
                        </a:rPr>
                        <a:t>1K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D6CD"/>
                    </a:solidFill>
                  </a:tcPr>
                </a:tc>
                <a:extLst>
                  <a:ext uri="{0D108BD9-81ED-4DB2-BD59-A6C34878D82A}">
                    <a16:rowId xmlns:a16="http://schemas.microsoft.com/office/drawing/2014/main" val="10003"/>
                  </a:ext>
                </a:extLst>
              </a:tr>
              <a:tr h="618500">
                <a:tc>
                  <a:txBody>
                    <a:bodyPr/>
                    <a:lstStyle/>
                    <a:p>
                      <a:pPr marL="655320" marR="0" lvl="0" indent="0" algn="l" rtl="0">
                        <a:lnSpc>
                          <a:spcPct val="110638"/>
                        </a:lnSpc>
                        <a:spcBef>
                          <a:spcPts val="0"/>
                        </a:spcBef>
                        <a:spcAft>
                          <a:spcPts val="0"/>
                        </a:spcAft>
                        <a:buNone/>
                      </a:pPr>
                      <a:r>
                        <a:rPr lang="en-US" sz="2350">
                          <a:solidFill>
                            <a:srgbClr val="000000"/>
                          </a:solidFill>
                          <a:latin typeface="Calibri"/>
                          <a:ea typeface="Calibri"/>
                          <a:cs typeface="Calibri"/>
                          <a:sym typeface="Calibri"/>
                        </a:rPr>
                        <a:t>Avg. Home Size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2,446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2,452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2,547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latin typeface="Calibri"/>
                          <a:ea typeface="Calibri"/>
                          <a:cs typeface="Calibri"/>
                          <a:sym typeface="Calibri"/>
                        </a:rPr>
                        <a:t>$2,639</a:t>
                      </a:r>
                      <a:endParaRPr sz="2350">
                        <a:solidFill>
                          <a:srgbClr val="000000"/>
                        </a:solidFill>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0" lvl="0" indent="0" algn="ctr" rtl="0">
                        <a:lnSpc>
                          <a:spcPct val="110638"/>
                        </a:lnSpc>
                        <a:spcBef>
                          <a:spcPts val="0"/>
                        </a:spcBef>
                        <a:spcAft>
                          <a:spcPts val="0"/>
                        </a:spcAft>
                        <a:buNone/>
                      </a:pPr>
                      <a:r>
                        <a:rPr lang="en-US" sz="2350">
                          <a:solidFill>
                            <a:srgbClr val="000000"/>
                          </a:solidFill>
                          <a:latin typeface="Calibri"/>
                          <a:ea typeface="Calibri"/>
                          <a:cs typeface="Calibri"/>
                          <a:sym typeface="Calibri"/>
                        </a:rPr>
                        <a:t>2,</a:t>
                      </a:r>
                      <a:r>
                        <a:rPr lang="en-US" sz="2350">
                          <a:latin typeface="Calibri"/>
                          <a:ea typeface="Calibri"/>
                          <a:cs typeface="Calibri"/>
                          <a:sym typeface="Calibri"/>
                        </a:rPr>
                        <a:t>728</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tc>
                  <a:txBody>
                    <a:bodyPr/>
                    <a:lstStyle/>
                    <a:p>
                      <a:pPr marL="0" marR="640012" lvl="0" indent="0" algn="r" rtl="0">
                        <a:lnSpc>
                          <a:spcPct val="110638"/>
                        </a:lnSpc>
                        <a:spcBef>
                          <a:spcPts val="0"/>
                        </a:spcBef>
                        <a:spcAft>
                          <a:spcPts val="0"/>
                        </a:spcAft>
                        <a:buNone/>
                      </a:pPr>
                      <a:r>
                        <a:rPr lang="en-US" sz="2350">
                          <a:solidFill>
                            <a:srgbClr val="000000"/>
                          </a:solidFill>
                          <a:latin typeface="Calibri"/>
                          <a:ea typeface="Calibri"/>
                          <a:cs typeface="Calibri"/>
                          <a:sym typeface="Calibri"/>
                        </a:rPr>
                        <a:t>2,5</a:t>
                      </a:r>
                      <a:r>
                        <a:rPr lang="en-US" sz="2350">
                          <a:latin typeface="Calibri"/>
                          <a:ea typeface="Calibri"/>
                          <a:cs typeface="Calibri"/>
                          <a:sym typeface="Calibri"/>
                        </a:rPr>
                        <a:t>6</a:t>
                      </a:r>
                      <a:r>
                        <a:rPr lang="en-US" sz="2350">
                          <a:solidFill>
                            <a:srgbClr val="000000"/>
                          </a:solidFill>
                          <a:latin typeface="Calibri"/>
                          <a:ea typeface="Calibri"/>
                          <a:cs typeface="Calibri"/>
                          <a:sym typeface="Calibri"/>
                        </a:rPr>
                        <a:t>4 </a:t>
                      </a:r>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BE8"/>
                    </a:solidFill>
                  </a:tcPr>
                </a:tc>
                <a:extLst>
                  <a:ext uri="{0D108BD9-81ED-4DB2-BD59-A6C34878D82A}">
                    <a16:rowId xmlns:a16="http://schemas.microsoft.com/office/drawing/2014/main" val="10004"/>
                  </a:ext>
                </a:extLst>
              </a:tr>
            </a:tbl>
          </a:graphicData>
        </a:graphic>
      </p:graphicFrame>
      <p:sp>
        <p:nvSpPr>
          <p:cNvPr id="268" name="Google Shape;268;p20"/>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SALES AND CLOSINGS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6"/>
          <p:cNvSpPr txBox="1">
            <a:spLocks noGrp="1"/>
          </p:cNvSpPr>
          <p:nvPr>
            <p:ph type="body" idx="1"/>
          </p:nvPr>
        </p:nvSpPr>
        <p:spPr>
          <a:xfrm>
            <a:off x="335276" y="480700"/>
            <a:ext cx="5369700" cy="39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000">
                <a:latin typeface="Georgia"/>
                <a:ea typeface="Georgia"/>
                <a:cs typeface="Georgia"/>
                <a:sym typeface="Georgia"/>
              </a:rPr>
              <a:t>COMPLETED LOTS </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1 –         675 Lots </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2 –         716 Lots </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3A/C – 466 Lots  </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4C -       254 Lots</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Sub-Total –   2,111 Lots</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LOTS UNDER CONSTRUCTION</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3B – 131 Lots (3Q24 Completion) </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4A – 199 Lots (4Q24 Completion) </a:t>
            </a: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Sub-Total –330 Lots </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Total – 2,441</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en-US" sz="2000">
                <a:latin typeface="Georgia"/>
                <a:ea typeface="Georgia"/>
                <a:cs typeface="Georgia"/>
                <a:sym typeface="Georgia"/>
              </a:rPr>
              <a:t>Phase 4B – 184 Lots (In Design)  </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p:txBody>
      </p:sp>
      <p:pic>
        <p:nvPicPr>
          <p:cNvPr id="274" name="Google Shape;274;p26"/>
          <p:cNvPicPr preferRelativeResize="0"/>
          <p:nvPr/>
        </p:nvPicPr>
        <p:blipFill>
          <a:blip r:embed="rId3">
            <a:alphaModFix/>
          </a:blip>
          <a:stretch>
            <a:fillRect/>
          </a:stretch>
        </p:blipFill>
        <p:spPr>
          <a:xfrm>
            <a:off x="6662200" y="164750"/>
            <a:ext cx="4559976" cy="71397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pic>
        <p:nvPicPr>
          <p:cNvPr id="279" name="Google Shape;279;p22"/>
          <p:cNvPicPr preferRelativeResize="0"/>
          <p:nvPr/>
        </p:nvPicPr>
        <p:blipFill rotWithShape="1">
          <a:blip r:embed="rId3">
            <a:alphaModFix/>
          </a:blip>
          <a:srcRect r="15690"/>
          <a:stretch/>
        </p:blipFill>
        <p:spPr>
          <a:xfrm>
            <a:off x="0" y="0"/>
            <a:ext cx="10321159" cy="6858000"/>
          </a:xfrm>
          <a:prstGeom prst="rect">
            <a:avLst/>
          </a:prstGeom>
          <a:noFill/>
          <a:ln>
            <a:noFill/>
          </a:ln>
        </p:spPr>
      </p:pic>
      <p:sp>
        <p:nvSpPr>
          <p:cNvPr id="280" name="Google Shape;280;p22"/>
          <p:cNvSpPr txBox="1">
            <a:spLocks noGrp="1"/>
          </p:cNvSpPr>
          <p:nvPr>
            <p:ph type="body" idx="1"/>
          </p:nvPr>
        </p:nvSpPr>
        <p:spPr>
          <a:xfrm>
            <a:off x="10884535" y="149860"/>
            <a:ext cx="730250" cy="53213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July </a:t>
            </a:r>
            <a:endParaRPr/>
          </a:p>
        </p:txBody>
      </p:sp>
      <p:sp>
        <p:nvSpPr>
          <p:cNvPr id="281" name="Google Shape;281;p22"/>
          <p:cNvSpPr txBox="1">
            <a:spLocks noGrp="1"/>
          </p:cNvSpPr>
          <p:nvPr>
            <p:ph type="body" idx="1"/>
          </p:nvPr>
        </p:nvSpPr>
        <p:spPr>
          <a:xfrm>
            <a:off x="10796276" y="695325"/>
            <a:ext cx="1176300" cy="52380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2019 </a:t>
            </a:r>
            <a:endParaRPr/>
          </a:p>
        </p:txBody>
      </p:sp>
      <p:pic>
        <p:nvPicPr>
          <p:cNvPr id="282" name="Google Shape;282;p22"/>
          <p:cNvPicPr preferRelativeResize="0"/>
          <p:nvPr/>
        </p:nvPicPr>
        <p:blipFill rotWithShape="1">
          <a:blip r:embed="rId4">
            <a:alphaModFix/>
          </a:blip>
          <a:srcRect/>
          <a:stretch/>
        </p:blipFill>
        <p:spPr>
          <a:xfrm>
            <a:off x="10680065" y="5958840"/>
            <a:ext cx="713105" cy="7162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g266009748ea_1_3"/>
          <p:cNvSpPr txBox="1">
            <a:spLocks noGrp="1"/>
          </p:cNvSpPr>
          <p:nvPr>
            <p:ph type="body" idx="1"/>
          </p:nvPr>
        </p:nvSpPr>
        <p:spPr>
          <a:xfrm>
            <a:off x="10122254" y="149850"/>
            <a:ext cx="2069700" cy="53220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December</a:t>
            </a:r>
            <a:endParaRPr/>
          </a:p>
        </p:txBody>
      </p:sp>
      <p:sp>
        <p:nvSpPr>
          <p:cNvPr id="288" name="Google Shape;288;g266009748ea_1_3"/>
          <p:cNvSpPr txBox="1">
            <a:spLocks noGrp="1"/>
          </p:cNvSpPr>
          <p:nvPr>
            <p:ph type="body" idx="1"/>
          </p:nvPr>
        </p:nvSpPr>
        <p:spPr>
          <a:xfrm>
            <a:off x="10796276" y="695325"/>
            <a:ext cx="1176300" cy="52380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2023 </a:t>
            </a:r>
            <a:endParaRPr/>
          </a:p>
        </p:txBody>
      </p:sp>
      <p:pic>
        <p:nvPicPr>
          <p:cNvPr id="289" name="Google Shape;289;g266009748ea_1_3"/>
          <p:cNvPicPr preferRelativeResize="0"/>
          <p:nvPr/>
        </p:nvPicPr>
        <p:blipFill rotWithShape="1">
          <a:blip r:embed="rId3">
            <a:alphaModFix/>
          </a:blip>
          <a:srcRect/>
          <a:stretch/>
        </p:blipFill>
        <p:spPr>
          <a:xfrm>
            <a:off x="10680065" y="5958840"/>
            <a:ext cx="713105" cy="716280"/>
          </a:xfrm>
          <a:prstGeom prst="rect">
            <a:avLst/>
          </a:prstGeom>
          <a:noFill/>
          <a:ln>
            <a:noFill/>
          </a:ln>
        </p:spPr>
      </p:pic>
      <p:pic>
        <p:nvPicPr>
          <p:cNvPr id="290" name="Google Shape;290;g266009748ea_1_3"/>
          <p:cNvPicPr preferRelativeResize="0"/>
          <p:nvPr/>
        </p:nvPicPr>
        <p:blipFill>
          <a:blip r:embed="rId4">
            <a:alphaModFix/>
          </a:blip>
          <a:stretch>
            <a:fillRect/>
          </a:stretch>
        </p:blipFill>
        <p:spPr>
          <a:xfrm>
            <a:off x="152400" y="152400"/>
            <a:ext cx="9853860" cy="65532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pic>
        <p:nvPicPr>
          <p:cNvPr id="295" name="Google Shape;295;p23"/>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296" name="Google Shape;296;p23"/>
          <p:cNvSpPr txBox="1">
            <a:spLocks noGrp="1"/>
          </p:cNvSpPr>
          <p:nvPr>
            <p:ph type="body" idx="1"/>
          </p:nvPr>
        </p:nvSpPr>
        <p:spPr>
          <a:xfrm>
            <a:off x="10116300" y="149850"/>
            <a:ext cx="2075700" cy="53220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December  </a:t>
            </a:r>
            <a:endParaRPr/>
          </a:p>
        </p:txBody>
      </p:sp>
      <p:sp>
        <p:nvSpPr>
          <p:cNvPr id="297" name="Google Shape;297;p23"/>
          <p:cNvSpPr txBox="1">
            <a:spLocks noGrp="1"/>
          </p:cNvSpPr>
          <p:nvPr>
            <p:ph type="body" idx="1"/>
          </p:nvPr>
        </p:nvSpPr>
        <p:spPr>
          <a:xfrm>
            <a:off x="10796276" y="695325"/>
            <a:ext cx="1054200" cy="523800"/>
          </a:xfrm>
          <a:prstGeom prst="rect">
            <a:avLst/>
          </a:prstGeom>
          <a:noFill/>
          <a:ln>
            <a:noFill/>
          </a:ln>
        </p:spPr>
        <p:txBody>
          <a:bodyPr spcFirstLastPara="1" wrap="square" lIns="0" tIns="54600" rIns="0" bIns="0" anchor="t" anchorCtr="0">
            <a:noAutofit/>
          </a:bodyPr>
          <a:lstStyle/>
          <a:p>
            <a:pPr marL="0" marR="0" lvl="0" indent="0" algn="l" rtl="0">
              <a:lnSpc>
                <a:spcPct val="102777"/>
              </a:lnSpc>
              <a:spcBef>
                <a:spcPts val="0"/>
              </a:spcBef>
              <a:spcAft>
                <a:spcPts val="0"/>
              </a:spcAft>
              <a:buNone/>
            </a:pPr>
            <a:r>
              <a:rPr lang="en-US" sz="3600">
                <a:solidFill>
                  <a:srgbClr val="21547A"/>
                </a:solidFill>
                <a:latin typeface="Calibri"/>
                <a:ea typeface="Calibri"/>
                <a:cs typeface="Calibri"/>
                <a:sym typeface="Calibri"/>
              </a:rPr>
              <a:t>2023 </a:t>
            </a:r>
            <a:endParaRPr/>
          </a:p>
        </p:txBody>
      </p:sp>
      <p:pic>
        <p:nvPicPr>
          <p:cNvPr id="298" name="Google Shape;298;p23"/>
          <p:cNvPicPr preferRelativeResize="0"/>
          <p:nvPr/>
        </p:nvPicPr>
        <p:blipFill>
          <a:blip r:embed="rId4">
            <a:alphaModFix/>
          </a:blip>
          <a:stretch>
            <a:fillRect/>
          </a:stretch>
        </p:blipFill>
        <p:spPr>
          <a:xfrm>
            <a:off x="157600" y="149850"/>
            <a:ext cx="9790295" cy="6525273"/>
          </a:xfrm>
          <a:prstGeom prst="rect">
            <a:avLst/>
          </a:prstGeom>
          <a:noFill/>
          <a:ln>
            <a:noFill/>
          </a:ln>
        </p:spPr>
      </p:pic>
      <p:cxnSp>
        <p:nvCxnSpPr>
          <p:cNvPr id="299" name="Google Shape;299;p23"/>
          <p:cNvCxnSpPr/>
          <p:nvPr/>
        </p:nvCxnSpPr>
        <p:spPr>
          <a:xfrm flipH="1">
            <a:off x="6925950" y="3391700"/>
            <a:ext cx="3744300" cy="1139700"/>
          </a:xfrm>
          <a:prstGeom prst="straightConnector1">
            <a:avLst/>
          </a:prstGeom>
          <a:noFill/>
          <a:ln w="9525" cap="flat" cmpd="sng">
            <a:solidFill>
              <a:srgbClr val="FF0000"/>
            </a:solidFill>
            <a:prstDash val="solid"/>
            <a:round/>
            <a:headEnd type="none" w="med" len="med"/>
            <a:tailEnd type="triangle" w="med" len="med"/>
          </a:ln>
        </p:spPr>
      </p:cxnSp>
      <p:sp>
        <p:nvSpPr>
          <p:cNvPr id="300" name="Google Shape;300;p23"/>
          <p:cNvSpPr txBox="1"/>
          <p:nvPr/>
        </p:nvSpPr>
        <p:spPr>
          <a:xfrm>
            <a:off x="10588850" y="2842225"/>
            <a:ext cx="2075700" cy="12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Cleveland Gibbs New Alignment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0"/>
          <p:cNvSpPr txBox="1">
            <a:spLocks noGrp="1"/>
          </p:cNvSpPr>
          <p:nvPr>
            <p:ph type="body" idx="1"/>
          </p:nvPr>
        </p:nvSpPr>
        <p:spPr>
          <a:xfrm>
            <a:off x="648969" y="582295"/>
            <a:ext cx="4449503" cy="39941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Johnie R. Daniel Elementary School</a:t>
            </a:r>
            <a:endParaRPr/>
          </a:p>
        </p:txBody>
      </p:sp>
      <p:sp>
        <p:nvSpPr>
          <p:cNvPr id="306" name="Google Shape;306;p30"/>
          <p:cNvSpPr txBox="1"/>
          <p:nvPr/>
        </p:nvSpPr>
        <p:spPr>
          <a:xfrm>
            <a:off x="5828616" y="233206"/>
            <a:ext cx="2530800" cy="2031900"/>
          </a:xfrm>
          <a:prstGeom prst="rect">
            <a:avLst/>
          </a:prstGeom>
          <a:noFill/>
          <a:ln>
            <a:noFill/>
          </a:ln>
        </p:spPr>
        <p:txBody>
          <a:bodyPr spcFirstLastPara="1" wrap="square" lIns="91425" tIns="45700" rIns="91425" bIns="45700" anchor="t" anchorCtr="0">
            <a:spAutoFit/>
          </a:bodyPr>
          <a:lstStyle/>
          <a:p>
            <a:pPr marL="285750" lvl="0" indent="-285750" algn="l" rtl="0">
              <a:spcBef>
                <a:spcPts val="0"/>
              </a:spcBef>
              <a:spcAft>
                <a:spcPts val="0"/>
              </a:spcAft>
              <a:buSzPts val="1800"/>
              <a:buFont typeface="Arial"/>
              <a:buChar char="•"/>
            </a:pPr>
            <a:r>
              <a:rPr lang="en-US" sz="1800"/>
              <a:t>Opened Fall 2023</a:t>
            </a:r>
            <a:endParaRPr/>
          </a:p>
          <a:p>
            <a:pPr marL="0" lvl="0" indent="0" algn="l" rtl="0">
              <a:spcBef>
                <a:spcPts val="0"/>
              </a:spcBef>
              <a:spcAft>
                <a:spcPts val="0"/>
              </a:spcAft>
              <a:buNone/>
            </a:pPr>
            <a:endParaRPr sz="1800"/>
          </a:p>
          <a:p>
            <a:pPr marL="285750" lvl="0" indent="-285750" algn="l" rtl="0">
              <a:spcBef>
                <a:spcPts val="0"/>
              </a:spcBef>
              <a:spcAft>
                <a:spcPts val="0"/>
              </a:spcAft>
              <a:buSzPts val="1800"/>
              <a:buFont typeface="Arial"/>
              <a:buChar char="•"/>
            </a:pPr>
            <a:r>
              <a:rPr lang="en-US" sz="1800"/>
              <a:t>Daniel Dogs</a:t>
            </a:r>
            <a:endParaRPr/>
          </a:p>
          <a:p>
            <a:pPr marL="0" lvl="0" indent="0" algn="l" rtl="0">
              <a:spcBef>
                <a:spcPts val="0"/>
              </a:spcBef>
              <a:spcAft>
                <a:spcPts val="0"/>
              </a:spcAft>
              <a:buNone/>
            </a:pPr>
            <a:endParaRPr sz="1800"/>
          </a:p>
          <a:p>
            <a:pPr marL="285750" lvl="0" indent="-285750" algn="l" rtl="0">
              <a:spcBef>
                <a:spcPts val="0"/>
              </a:spcBef>
              <a:spcAft>
                <a:spcPts val="0"/>
              </a:spcAft>
              <a:buSzPts val="1800"/>
              <a:buFont typeface="Arial"/>
              <a:buChar char="•"/>
            </a:pPr>
            <a:r>
              <a:rPr lang="en-US" sz="1800"/>
              <a:t>Dr. Jessica McDonald, Principal</a:t>
            </a:r>
            <a:endParaRPr/>
          </a:p>
          <a:p>
            <a:pPr marL="285750" lvl="0" indent="-171450" algn="l" rtl="0">
              <a:spcBef>
                <a:spcPts val="0"/>
              </a:spcBef>
              <a:spcAft>
                <a:spcPts val="0"/>
              </a:spcAft>
              <a:buSzPts val="1800"/>
              <a:buFont typeface="Arial"/>
              <a:buNone/>
            </a:pPr>
            <a:endParaRPr sz="1800"/>
          </a:p>
        </p:txBody>
      </p:sp>
      <p:pic>
        <p:nvPicPr>
          <p:cNvPr id="307" name="Google Shape;307;p30" descr="A logo of a dog with &quot;Daniel Elementary&quot; at the top and &quot;Loyal, Positive, Hardworking&quot; at the bottom"/>
          <p:cNvPicPr preferRelativeResize="0"/>
          <p:nvPr/>
        </p:nvPicPr>
        <p:blipFill rotWithShape="1">
          <a:blip r:embed="rId3">
            <a:alphaModFix/>
          </a:blip>
          <a:srcRect/>
          <a:stretch/>
        </p:blipFill>
        <p:spPr>
          <a:xfrm>
            <a:off x="9958775" y="107350"/>
            <a:ext cx="2031900" cy="2031900"/>
          </a:xfrm>
          <a:prstGeom prst="rect">
            <a:avLst/>
          </a:prstGeom>
          <a:noFill/>
          <a:ln>
            <a:noFill/>
          </a:ln>
        </p:spPr>
      </p:pic>
      <p:pic>
        <p:nvPicPr>
          <p:cNvPr id="308" name="Google Shape;308;p30"/>
          <p:cNvPicPr preferRelativeResize="0"/>
          <p:nvPr/>
        </p:nvPicPr>
        <p:blipFill>
          <a:blip r:embed="rId4">
            <a:alphaModFix/>
          </a:blip>
          <a:stretch>
            <a:fillRect/>
          </a:stretch>
        </p:blipFill>
        <p:spPr>
          <a:xfrm>
            <a:off x="-2" y="2265097"/>
            <a:ext cx="11341701" cy="5089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12"/>
        <p:cNvGrpSpPr/>
        <p:nvPr/>
      </p:nvGrpSpPr>
      <p:grpSpPr>
        <a:xfrm>
          <a:off x="0" y="0"/>
          <a:ext cx="0" cy="0"/>
          <a:chOff x="0" y="0"/>
          <a:chExt cx="0" cy="0"/>
        </a:xfrm>
      </p:grpSpPr>
      <p:pic>
        <p:nvPicPr>
          <p:cNvPr id="313" name="Google Shape;313;p31" descr="A white truck parked in front of a building&#10;&#10;Description automatically generated"/>
          <p:cNvPicPr preferRelativeResize="0"/>
          <p:nvPr/>
        </p:nvPicPr>
        <p:blipFill rotWithShape="1">
          <a:blip r:embed="rId3">
            <a:alphaModFix/>
          </a:blip>
          <a:srcRect/>
          <a:stretch/>
        </p:blipFill>
        <p:spPr>
          <a:xfrm>
            <a:off x="0" y="-336320"/>
            <a:ext cx="12192000" cy="9144000"/>
          </a:xfrm>
          <a:prstGeom prst="rect">
            <a:avLst/>
          </a:prstGeom>
          <a:noFill/>
          <a:ln>
            <a:noFill/>
          </a:ln>
        </p:spPr>
      </p:pic>
      <p:sp>
        <p:nvSpPr>
          <p:cNvPr id="314" name="Google Shape;314;p31"/>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51851"/>
              </a:lnSpc>
              <a:spcBef>
                <a:spcPts val="0"/>
              </a:spcBef>
              <a:spcAft>
                <a:spcPts val="0"/>
              </a:spcAft>
              <a:buNone/>
            </a:pPr>
            <a:r>
              <a:rPr lang="en-US" sz="2700">
                <a:solidFill>
                  <a:srgbClr val="FFFFFF"/>
                </a:solidFill>
                <a:latin typeface="Arial"/>
                <a:ea typeface="Arial"/>
                <a:cs typeface="Arial"/>
                <a:sym typeface="Arial"/>
              </a:rPr>
              <a:t>	PECAN SQUARE </a:t>
            </a:r>
            <a:r>
              <a:rPr lang="en-US" sz="2700">
                <a:solidFill>
                  <a:srgbClr val="FFFFFF"/>
                </a:solidFill>
              </a:rPr>
              <a:t>AMENITY</a:t>
            </a:r>
            <a:r>
              <a:rPr lang="en-US" sz="2700">
                <a:solidFill>
                  <a:srgbClr val="FFFFFF"/>
                </a:solidFill>
                <a:latin typeface="Arial"/>
                <a:ea typeface="Arial"/>
                <a:cs typeface="Arial"/>
                <a:sym typeface="Arial"/>
              </a:rPr>
              <a:t> UPDATE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g2661eab724d_0_20"/>
          <p:cNvSpPr txBox="1">
            <a:spLocks noGrp="1"/>
          </p:cNvSpPr>
          <p:nvPr>
            <p:ph type="body" idx="1"/>
          </p:nvPr>
        </p:nvSpPr>
        <p:spPr>
          <a:xfrm>
            <a:off x="631226" y="466725"/>
            <a:ext cx="10227000" cy="515100"/>
          </a:xfrm>
          <a:prstGeom prst="rect">
            <a:avLst/>
          </a:prstGeom>
          <a:noFill/>
          <a:ln>
            <a:noFill/>
          </a:ln>
        </p:spPr>
        <p:txBody>
          <a:bodyPr spcFirstLastPara="1" wrap="square" lIns="0" tIns="45700" rIns="0" bIns="0" anchor="t" anchorCtr="0">
            <a:noAutofit/>
          </a:bodyPr>
          <a:lstStyle/>
          <a:p>
            <a:pPr marL="0" marR="0" lvl="0" indent="0" algn="l" rtl="0">
              <a:lnSpc>
                <a:spcPct val="104225"/>
              </a:lnSpc>
              <a:spcBef>
                <a:spcPts val="0"/>
              </a:spcBef>
              <a:spcAft>
                <a:spcPts val="0"/>
              </a:spcAft>
              <a:buNone/>
            </a:pPr>
            <a:r>
              <a:rPr lang="en-US" sz="3550">
                <a:solidFill>
                  <a:srgbClr val="1F3863"/>
                </a:solidFill>
                <a:latin typeface="Calibri"/>
                <a:ea typeface="Calibri"/>
                <a:cs typeface="Calibri"/>
                <a:sym typeface="Calibri"/>
              </a:rPr>
              <a:t>North Ridge - Pickleball Complex</a:t>
            </a:r>
            <a:endParaRPr/>
          </a:p>
        </p:txBody>
      </p:sp>
      <p:sp>
        <p:nvSpPr>
          <p:cNvPr id="320" name="Google Shape;320;g2661eab724d_0_20"/>
          <p:cNvSpPr txBox="1">
            <a:spLocks noGrp="1"/>
          </p:cNvSpPr>
          <p:nvPr>
            <p:ph type="body" idx="1"/>
          </p:nvPr>
        </p:nvSpPr>
        <p:spPr>
          <a:xfrm>
            <a:off x="11751310" y="6471920"/>
            <a:ext cx="268500" cy="186000"/>
          </a:xfrm>
          <a:prstGeom prst="rect">
            <a:avLst/>
          </a:prstGeom>
          <a:noFill/>
          <a:ln>
            <a:noFill/>
          </a:ln>
        </p:spPr>
        <p:txBody>
          <a:bodyPr spcFirstLastPara="1" wrap="square" lIns="0" tIns="17125" rIns="0" bIns="0" anchor="t" anchorCtr="0">
            <a:noAutofit/>
          </a:bodyPr>
          <a:lstStyle/>
          <a:p>
            <a:pPr marL="0" marR="0" lvl="0" indent="0" algn="l" rtl="0">
              <a:lnSpc>
                <a:spcPct val="108333"/>
              </a:lnSpc>
              <a:spcBef>
                <a:spcPts val="0"/>
              </a:spcBef>
              <a:spcAft>
                <a:spcPts val="0"/>
              </a:spcAft>
              <a:buNone/>
            </a:pPr>
            <a:r>
              <a:rPr lang="en-US" sz="1200">
                <a:solidFill>
                  <a:srgbClr val="1F3863"/>
                </a:solidFill>
                <a:latin typeface="Calibri"/>
                <a:ea typeface="Calibri"/>
                <a:cs typeface="Calibri"/>
                <a:sym typeface="Calibri"/>
              </a:rPr>
              <a:t>37 </a:t>
            </a:r>
            <a:endParaRPr/>
          </a:p>
        </p:txBody>
      </p:sp>
      <p:pic>
        <p:nvPicPr>
          <p:cNvPr id="321" name="Google Shape;321;g2661eab724d_0_20"/>
          <p:cNvPicPr preferRelativeResize="0"/>
          <p:nvPr/>
        </p:nvPicPr>
        <p:blipFill>
          <a:blip r:embed="rId3">
            <a:alphaModFix/>
          </a:blip>
          <a:stretch>
            <a:fillRect/>
          </a:stretch>
        </p:blipFill>
        <p:spPr>
          <a:xfrm>
            <a:off x="246675" y="1270751"/>
            <a:ext cx="10611548" cy="5968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g2661eab724d_0_4"/>
          <p:cNvSpPr txBox="1">
            <a:spLocks noGrp="1"/>
          </p:cNvSpPr>
          <p:nvPr>
            <p:ph type="body" idx="1"/>
          </p:nvPr>
        </p:nvSpPr>
        <p:spPr>
          <a:xfrm>
            <a:off x="631226" y="466725"/>
            <a:ext cx="10227000" cy="515100"/>
          </a:xfrm>
          <a:prstGeom prst="rect">
            <a:avLst/>
          </a:prstGeom>
          <a:noFill/>
          <a:ln>
            <a:noFill/>
          </a:ln>
        </p:spPr>
        <p:txBody>
          <a:bodyPr spcFirstLastPara="1" wrap="square" lIns="0" tIns="45700" rIns="0" bIns="0" anchor="t" anchorCtr="0">
            <a:noAutofit/>
          </a:bodyPr>
          <a:lstStyle/>
          <a:p>
            <a:pPr marL="0" marR="0" lvl="0" indent="0" algn="l" rtl="0">
              <a:lnSpc>
                <a:spcPct val="104225"/>
              </a:lnSpc>
              <a:spcBef>
                <a:spcPts val="0"/>
              </a:spcBef>
              <a:spcAft>
                <a:spcPts val="0"/>
              </a:spcAft>
              <a:buNone/>
            </a:pPr>
            <a:r>
              <a:rPr lang="en-US" sz="3550">
                <a:solidFill>
                  <a:srgbClr val="1F3863"/>
                </a:solidFill>
                <a:latin typeface="Calibri"/>
                <a:ea typeface="Calibri"/>
                <a:cs typeface="Calibri"/>
                <a:sym typeface="Calibri"/>
              </a:rPr>
              <a:t>South Ridge - Amenity Center</a:t>
            </a:r>
            <a:endParaRPr/>
          </a:p>
        </p:txBody>
      </p:sp>
      <p:sp>
        <p:nvSpPr>
          <p:cNvPr id="327" name="Google Shape;327;g2661eab724d_0_4"/>
          <p:cNvSpPr txBox="1">
            <a:spLocks noGrp="1"/>
          </p:cNvSpPr>
          <p:nvPr>
            <p:ph type="body" idx="1"/>
          </p:nvPr>
        </p:nvSpPr>
        <p:spPr>
          <a:xfrm>
            <a:off x="11751310" y="6471920"/>
            <a:ext cx="268500" cy="186000"/>
          </a:xfrm>
          <a:prstGeom prst="rect">
            <a:avLst/>
          </a:prstGeom>
          <a:noFill/>
          <a:ln>
            <a:noFill/>
          </a:ln>
        </p:spPr>
        <p:txBody>
          <a:bodyPr spcFirstLastPara="1" wrap="square" lIns="0" tIns="17125" rIns="0" bIns="0" anchor="t" anchorCtr="0">
            <a:noAutofit/>
          </a:bodyPr>
          <a:lstStyle/>
          <a:p>
            <a:pPr marL="0" marR="0" lvl="0" indent="0" algn="l" rtl="0">
              <a:lnSpc>
                <a:spcPct val="108333"/>
              </a:lnSpc>
              <a:spcBef>
                <a:spcPts val="0"/>
              </a:spcBef>
              <a:spcAft>
                <a:spcPts val="0"/>
              </a:spcAft>
              <a:buNone/>
            </a:pPr>
            <a:r>
              <a:rPr lang="en-US" sz="1200">
                <a:solidFill>
                  <a:srgbClr val="1F3863"/>
                </a:solidFill>
                <a:latin typeface="Calibri"/>
                <a:ea typeface="Calibri"/>
                <a:cs typeface="Calibri"/>
                <a:sym typeface="Calibri"/>
              </a:rPr>
              <a:t>37 </a:t>
            </a:r>
            <a:endParaRPr/>
          </a:p>
        </p:txBody>
      </p:sp>
      <p:pic>
        <p:nvPicPr>
          <p:cNvPr id="328" name="Google Shape;328;g2661eab724d_0_4"/>
          <p:cNvPicPr preferRelativeResize="0"/>
          <p:nvPr/>
        </p:nvPicPr>
        <p:blipFill>
          <a:blip r:embed="rId3">
            <a:alphaModFix/>
          </a:blip>
          <a:stretch>
            <a:fillRect/>
          </a:stretch>
        </p:blipFill>
        <p:spPr>
          <a:xfrm>
            <a:off x="548725" y="1308326"/>
            <a:ext cx="11083750" cy="6234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332"/>
        <p:cNvGrpSpPr/>
        <p:nvPr/>
      </p:nvGrpSpPr>
      <p:grpSpPr>
        <a:xfrm>
          <a:off x="0" y="0"/>
          <a:ext cx="0" cy="0"/>
          <a:chOff x="0" y="0"/>
          <a:chExt cx="0" cy="0"/>
        </a:xfrm>
      </p:grpSpPr>
      <p:sp>
        <p:nvSpPr>
          <p:cNvPr id="333" name="Google Shape;333;p38"/>
          <p:cNvSpPr txBox="1">
            <a:spLocks noGrp="1"/>
          </p:cNvSpPr>
          <p:nvPr>
            <p:ph type="body" idx="1"/>
          </p:nvPr>
        </p:nvSpPr>
        <p:spPr>
          <a:xfrm>
            <a:off x="0" y="0"/>
            <a:ext cx="12192000" cy="6858000"/>
          </a:xfrm>
          <a:prstGeom prst="rect">
            <a:avLst/>
          </a:prstGeom>
          <a:solidFill>
            <a:srgbClr val="FDFDFD"/>
          </a:solidFill>
          <a:ln>
            <a:noFill/>
          </a:ln>
        </p:spPr>
        <p:txBody>
          <a:bodyPr spcFirstLastPara="1" wrap="square" lIns="0" tIns="0" rIns="0" bIns="0" anchor="t" anchorCtr="0">
            <a:normAutofit/>
          </a:bodyPr>
          <a:lstStyle/>
          <a:p>
            <a:pPr marL="0" lvl="0" indent="0" algn="l" rtl="0">
              <a:spcBef>
                <a:spcPts val="0"/>
              </a:spcBef>
              <a:spcAft>
                <a:spcPts val="0"/>
              </a:spcAft>
              <a:buNone/>
            </a:pPr>
            <a:endParaRPr/>
          </a:p>
        </p:txBody>
      </p:sp>
      <p:sp>
        <p:nvSpPr>
          <p:cNvPr id="334" name="Google Shape;334;p38"/>
          <p:cNvSpPr txBox="1">
            <a:spLocks noGrp="1"/>
          </p:cNvSpPr>
          <p:nvPr>
            <p:ph type="body" idx="1"/>
          </p:nvPr>
        </p:nvSpPr>
        <p:spPr>
          <a:xfrm>
            <a:off x="428576" y="230819"/>
            <a:ext cx="3104737" cy="786451"/>
          </a:xfrm>
          <a:prstGeom prst="rect">
            <a:avLst/>
          </a:prstGeom>
          <a:noFill/>
          <a:ln>
            <a:noFill/>
          </a:ln>
        </p:spPr>
        <p:txBody>
          <a:bodyPr spcFirstLastPara="1" wrap="square" lIns="0" tIns="45700" rIns="0" bIns="0" anchor="t" anchorCtr="0">
            <a:normAutofit/>
          </a:bodyPr>
          <a:lstStyle/>
          <a:p>
            <a:pPr marL="0" marR="0" lvl="0" indent="0" algn="l" rtl="0">
              <a:lnSpc>
                <a:spcPct val="112676"/>
              </a:lnSpc>
              <a:spcBef>
                <a:spcPts val="0"/>
              </a:spcBef>
              <a:spcAft>
                <a:spcPts val="0"/>
              </a:spcAft>
              <a:buNone/>
            </a:pPr>
            <a:r>
              <a:rPr lang="en-US" sz="3550">
                <a:solidFill>
                  <a:srgbClr val="1F3863"/>
                </a:solidFill>
                <a:latin typeface="Calibri"/>
                <a:ea typeface="Calibri"/>
                <a:cs typeface="Calibri"/>
                <a:sym typeface="Calibri"/>
              </a:rPr>
              <a:t>Pocket Park</a:t>
            </a:r>
            <a:endParaRPr/>
          </a:p>
        </p:txBody>
      </p:sp>
      <p:pic>
        <p:nvPicPr>
          <p:cNvPr id="335" name="Google Shape;335;p38"/>
          <p:cNvPicPr preferRelativeResize="0"/>
          <p:nvPr/>
        </p:nvPicPr>
        <p:blipFill>
          <a:blip r:embed="rId3">
            <a:alphaModFix/>
          </a:blip>
          <a:stretch>
            <a:fillRect/>
          </a:stretch>
        </p:blipFill>
        <p:spPr>
          <a:xfrm>
            <a:off x="1799225" y="926800"/>
            <a:ext cx="10237100" cy="5766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pic>
        <p:nvPicPr>
          <p:cNvPr id="128" name="Google Shape;128;p3"/>
          <p:cNvPicPr preferRelativeResize="0"/>
          <p:nvPr/>
        </p:nvPicPr>
        <p:blipFill rotWithShape="1">
          <a:blip r:embed="rId3">
            <a:alphaModFix/>
          </a:blip>
          <a:srcRect/>
          <a:stretch/>
        </p:blipFill>
        <p:spPr>
          <a:xfrm>
            <a:off x="365760" y="5958840"/>
            <a:ext cx="11027410" cy="716280"/>
          </a:xfrm>
          <a:prstGeom prst="rect">
            <a:avLst/>
          </a:prstGeom>
          <a:noFill/>
          <a:ln>
            <a:noFill/>
          </a:ln>
        </p:spPr>
      </p:pic>
      <p:sp>
        <p:nvSpPr>
          <p:cNvPr id="129" name="Google Shape;129;p3"/>
          <p:cNvSpPr txBox="1">
            <a:spLocks noGrp="1"/>
          </p:cNvSpPr>
          <p:nvPr>
            <p:ph type="body" idx="1"/>
          </p:nvPr>
        </p:nvSpPr>
        <p:spPr>
          <a:xfrm>
            <a:off x="2432050" y="1174115"/>
            <a:ext cx="4572000" cy="569595"/>
          </a:xfrm>
          <a:prstGeom prst="rect">
            <a:avLst/>
          </a:prstGeom>
          <a:noFill/>
          <a:ln>
            <a:noFill/>
          </a:ln>
        </p:spPr>
        <p:txBody>
          <a:bodyPr spcFirstLastPara="1" wrap="square" lIns="0" tIns="22850" rIns="0" bIns="0" anchor="t" anchorCtr="0">
            <a:noAutofit/>
          </a:bodyPr>
          <a:lstStyle/>
          <a:p>
            <a:pPr marL="0" marR="68580" lvl="0" indent="0" algn="r" rtl="0">
              <a:lnSpc>
                <a:spcPct val="108860"/>
              </a:lnSpc>
              <a:spcBef>
                <a:spcPts val="0"/>
              </a:spcBef>
              <a:spcAft>
                <a:spcPts val="0"/>
              </a:spcAft>
              <a:buNone/>
            </a:pPr>
            <a:r>
              <a:rPr lang="en-US" sz="3950">
                <a:solidFill>
                  <a:srgbClr val="000000"/>
                </a:solidFill>
                <a:latin typeface="Georgia"/>
                <a:ea typeface="Georgia"/>
                <a:cs typeface="Georgia"/>
                <a:sym typeface="Georgia"/>
              </a:rPr>
              <a:t>Welcome! </a:t>
            </a:r>
            <a:endParaRPr/>
          </a:p>
        </p:txBody>
      </p:sp>
      <p:sp>
        <p:nvSpPr>
          <p:cNvPr id="130" name="Google Shape;130;p3"/>
          <p:cNvSpPr txBox="1">
            <a:spLocks noGrp="1"/>
          </p:cNvSpPr>
          <p:nvPr>
            <p:ph type="body" idx="1"/>
          </p:nvPr>
        </p:nvSpPr>
        <p:spPr>
          <a:xfrm>
            <a:off x="2432050" y="1743710"/>
            <a:ext cx="4572000" cy="4215130"/>
          </a:xfrm>
          <a:prstGeom prst="rect">
            <a:avLst/>
          </a:prstGeom>
          <a:noFill/>
          <a:ln>
            <a:noFill/>
          </a:ln>
        </p:spPr>
        <p:txBody>
          <a:bodyPr spcFirstLastPara="1" wrap="square" lIns="0" tIns="13325" rIns="0" bIns="0" anchor="t" anchorCtr="0">
            <a:noAutofit/>
          </a:bodyPr>
          <a:lstStyle/>
          <a:p>
            <a:pPr marL="274320" marR="0" lvl="0" indent="-274320" algn="l" rtl="0">
              <a:lnSpc>
                <a:spcPct val="118750"/>
              </a:lnSpc>
              <a:spcBef>
                <a:spcPts val="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Introductions </a:t>
            </a:r>
            <a:endParaRPr/>
          </a:p>
          <a:p>
            <a:pPr marL="274320" marR="0" lvl="0" indent="-274320" algn="l" rtl="0">
              <a:lnSpc>
                <a:spcPct val="118750"/>
              </a:lnSpc>
              <a:spcBef>
                <a:spcPts val="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Presentation by Northlake PD. </a:t>
            </a:r>
            <a:endParaRPr sz="1600">
              <a:solidFill>
                <a:srgbClr val="000000"/>
              </a:solidFill>
              <a:latin typeface="Georgia"/>
              <a:ea typeface="Georgia"/>
              <a:cs typeface="Georgia"/>
              <a:sym typeface="Georgia"/>
            </a:endParaRPr>
          </a:p>
          <a:p>
            <a:pPr marL="274320" marR="0" lvl="0" indent="-274320" algn="l" rtl="0">
              <a:lnSpc>
                <a:spcPct val="118750"/>
              </a:lnSpc>
              <a:spcBef>
                <a:spcPts val="0"/>
              </a:spcBef>
              <a:spcAft>
                <a:spcPts val="0"/>
              </a:spcAft>
              <a:buSzPts val="1600"/>
              <a:buFont typeface="Georgia"/>
              <a:buChar char="∙"/>
            </a:pPr>
            <a:r>
              <a:rPr lang="en-US" sz="1600">
                <a:latin typeface="Georgia"/>
                <a:ea typeface="Georgia"/>
                <a:cs typeface="Georgia"/>
                <a:sym typeface="Georgia"/>
              </a:rPr>
              <a:t>Manna Drone Delivery Update</a:t>
            </a:r>
            <a:endParaRPr sz="1600">
              <a:latin typeface="Georgia"/>
              <a:ea typeface="Georgia"/>
              <a:cs typeface="Georgia"/>
              <a:sym typeface="Georgia"/>
            </a:endParaRPr>
          </a:p>
          <a:p>
            <a:pPr marL="274320" marR="0" lvl="0" indent="-274320" algn="l" rtl="0">
              <a:lnSpc>
                <a:spcPct val="118750"/>
              </a:lnSpc>
              <a:spcBef>
                <a:spcPts val="6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Management Report </a:t>
            </a:r>
            <a:endParaRPr/>
          </a:p>
          <a:p>
            <a:pPr marL="731520" marR="0" lvl="0" indent="-274319" algn="l" rtl="0">
              <a:lnSpc>
                <a:spcPct val="118750"/>
              </a:lnSpc>
              <a:spcBef>
                <a:spcPts val="3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Who does what? </a:t>
            </a:r>
            <a:endParaRPr/>
          </a:p>
          <a:p>
            <a:pPr marL="731520" marR="0" lvl="0" indent="-274319" algn="l" rtl="0">
              <a:lnSpc>
                <a:spcPct val="118750"/>
              </a:lnSpc>
              <a:spcBef>
                <a:spcPts val="1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2023-2024 Budget </a:t>
            </a:r>
            <a:endParaRPr/>
          </a:p>
          <a:p>
            <a:pPr marL="274320" marR="0" lvl="0" indent="-274320" algn="l" rtl="0">
              <a:lnSpc>
                <a:spcPct val="118750"/>
              </a:lnSpc>
              <a:spcBef>
                <a:spcPts val="3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Lifestyle Report </a:t>
            </a:r>
            <a:endParaRPr/>
          </a:p>
          <a:p>
            <a:pPr marL="731520" marR="0" lvl="0" indent="-274319" algn="l" rtl="0">
              <a:lnSpc>
                <a:spcPct val="118750"/>
              </a:lnSpc>
              <a:spcBef>
                <a:spcPts val="60"/>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Review </a:t>
            </a:r>
            <a:endParaRPr/>
          </a:p>
          <a:p>
            <a:pPr marL="731520" marR="0" lvl="0" indent="-274319" algn="l" rtl="0">
              <a:lnSpc>
                <a:spcPct val="118750"/>
              </a:lnSpc>
              <a:spcBef>
                <a:spcPts val="3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Looking Ahead </a:t>
            </a:r>
            <a:endParaRPr/>
          </a:p>
          <a:p>
            <a:pPr marL="274320" marR="0" lvl="0" indent="-274320" algn="l" rtl="0">
              <a:lnSpc>
                <a:spcPct val="118750"/>
              </a:lnSpc>
              <a:spcBef>
                <a:spcPts val="3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Developer Report </a:t>
            </a:r>
            <a:endParaRPr sz="1600">
              <a:solidFill>
                <a:srgbClr val="000000"/>
              </a:solidFill>
              <a:latin typeface="Georgia"/>
              <a:ea typeface="Georgia"/>
              <a:cs typeface="Georgia"/>
              <a:sym typeface="Georgia"/>
            </a:endParaRPr>
          </a:p>
          <a:p>
            <a:pPr marL="274320" marR="0" lvl="0" indent="-274320" algn="l" rtl="0">
              <a:lnSpc>
                <a:spcPct val="118750"/>
              </a:lnSpc>
              <a:spcBef>
                <a:spcPts val="35"/>
              </a:spcBef>
              <a:spcAft>
                <a:spcPts val="0"/>
              </a:spcAft>
              <a:buSzPts val="1600"/>
              <a:buFont typeface="Georgia"/>
              <a:buChar char="∙"/>
            </a:pPr>
            <a:r>
              <a:rPr lang="en-US" sz="1600">
                <a:latin typeface="Georgia"/>
                <a:ea typeface="Georgia"/>
                <a:cs typeface="Georgia"/>
                <a:sym typeface="Georgia"/>
              </a:rPr>
              <a:t>Questions</a:t>
            </a:r>
            <a:endParaRPr sz="1600">
              <a:latin typeface="Georgia"/>
              <a:ea typeface="Georgia"/>
              <a:cs typeface="Georgia"/>
              <a:sym typeface="Georgia"/>
            </a:endParaRPr>
          </a:p>
          <a:p>
            <a:pPr marL="274320" marR="0" lvl="0" indent="-274320" algn="l" rtl="0">
              <a:lnSpc>
                <a:spcPct val="118750"/>
              </a:lnSpc>
              <a:spcBef>
                <a:spcPts val="35"/>
              </a:spcBef>
              <a:spcAft>
                <a:spcPts val="0"/>
              </a:spcAft>
              <a:buClr>
                <a:srgbClr val="000000"/>
              </a:buClr>
              <a:buSzPts val="1600"/>
              <a:buFont typeface="Noto Sans Symbols"/>
              <a:buChar char="∙"/>
            </a:pPr>
            <a:r>
              <a:rPr lang="en-US" sz="1600">
                <a:solidFill>
                  <a:srgbClr val="000000"/>
                </a:solidFill>
                <a:latin typeface="Georgia"/>
                <a:ea typeface="Georgia"/>
                <a:cs typeface="Georgia"/>
                <a:sym typeface="Georgia"/>
              </a:rPr>
              <a:t>Adjourn </a:t>
            </a:r>
            <a:endParaRPr/>
          </a:p>
        </p:txBody>
      </p:sp>
      <p:sp>
        <p:nvSpPr>
          <p:cNvPr id="131" name="Google Shape;131;p3"/>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pic>
        <p:nvPicPr>
          <p:cNvPr id="340" name="Google Shape;340;p41"/>
          <p:cNvPicPr preferRelativeResize="0"/>
          <p:nvPr/>
        </p:nvPicPr>
        <p:blipFill rotWithShape="1">
          <a:blip r:embed="rId3">
            <a:alphaModFix/>
          </a:blip>
          <a:srcRect/>
          <a:stretch/>
        </p:blipFill>
        <p:spPr>
          <a:xfrm>
            <a:off x="4900930" y="826135"/>
            <a:ext cx="1612900" cy="1825625"/>
          </a:xfrm>
          <a:prstGeom prst="rect">
            <a:avLst/>
          </a:prstGeom>
          <a:noFill/>
          <a:ln>
            <a:noFill/>
          </a:ln>
        </p:spPr>
      </p:pic>
      <p:pic>
        <p:nvPicPr>
          <p:cNvPr id="341" name="Google Shape;341;p41"/>
          <p:cNvPicPr preferRelativeResize="0"/>
          <p:nvPr/>
        </p:nvPicPr>
        <p:blipFill rotWithShape="1">
          <a:blip r:embed="rId4">
            <a:alphaModFix/>
          </a:blip>
          <a:srcRect/>
          <a:stretch/>
        </p:blipFill>
        <p:spPr>
          <a:xfrm>
            <a:off x="609600" y="5958840"/>
            <a:ext cx="10783570" cy="716280"/>
          </a:xfrm>
          <a:prstGeom prst="rect">
            <a:avLst/>
          </a:prstGeom>
          <a:noFill/>
          <a:ln>
            <a:noFill/>
          </a:ln>
        </p:spPr>
      </p:pic>
      <p:sp>
        <p:nvSpPr>
          <p:cNvPr id="342" name="Google Shape;342;p41"/>
          <p:cNvSpPr txBox="1">
            <a:spLocks noGrp="1"/>
          </p:cNvSpPr>
          <p:nvPr>
            <p:ph type="body" idx="1"/>
          </p:nvPr>
        </p:nvSpPr>
        <p:spPr>
          <a:xfrm>
            <a:off x="4196125" y="3991025"/>
            <a:ext cx="3397200" cy="2684100"/>
          </a:xfrm>
          <a:prstGeom prst="rect">
            <a:avLst/>
          </a:prstGeom>
          <a:noFill/>
          <a:ln>
            <a:noFill/>
          </a:ln>
        </p:spPr>
        <p:txBody>
          <a:bodyPr spcFirstLastPara="1" wrap="square" lIns="0" tIns="21575" rIns="0" bIns="0" anchor="t" anchorCtr="0">
            <a:noAutofit/>
          </a:bodyPr>
          <a:lstStyle/>
          <a:p>
            <a:pPr marL="0" marR="0" lvl="0" indent="0" algn="l" rtl="0">
              <a:lnSpc>
                <a:spcPct val="110638"/>
              </a:lnSpc>
              <a:spcBef>
                <a:spcPts val="0"/>
              </a:spcBef>
              <a:spcAft>
                <a:spcPts val="0"/>
              </a:spcAft>
              <a:buNone/>
            </a:pPr>
            <a:r>
              <a:rPr lang="en-US" sz="4700">
                <a:latin typeface="Georgia"/>
                <a:ea typeface="Georgia"/>
                <a:cs typeface="Georgia"/>
                <a:sym typeface="Georgia"/>
              </a:rPr>
              <a:t>Questions?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pic>
        <p:nvPicPr>
          <p:cNvPr id="347" name="Google Shape;347;g2661eab724d_0_14"/>
          <p:cNvPicPr preferRelativeResize="0"/>
          <p:nvPr/>
        </p:nvPicPr>
        <p:blipFill rotWithShape="1">
          <a:blip r:embed="rId3">
            <a:alphaModFix/>
          </a:blip>
          <a:srcRect/>
          <a:stretch/>
        </p:blipFill>
        <p:spPr>
          <a:xfrm>
            <a:off x="4900930" y="826135"/>
            <a:ext cx="1612900" cy="1825625"/>
          </a:xfrm>
          <a:prstGeom prst="rect">
            <a:avLst/>
          </a:prstGeom>
          <a:noFill/>
          <a:ln>
            <a:noFill/>
          </a:ln>
        </p:spPr>
      </p:pic>
      <p:pic>
        <p:nvPicPr>
          <p:cNvPr id="348" name="Google Shape;348;g2661eab724d_0_14"/>
          <p:cNvPicPr preferRelativeResize="0"/>
          <p:nvPr/>
        </p:nvPicPr>
        <p:blipFill rotWithShape="1">
          <a:blip r:embed="rId4">
            <a:alphaModFix/>
          </a:blip>
          <a:srcRect/>
          <a:stretch/>
        </p:blipFill>
        <p:spPr>
          <a:xfrm>
            <a:off x="609600" y="5958840"/>
            <a:ext cx="10783572" cy="716280"/>
          </a:xfrm>
          <a:prstGeom prst="rect">
            <a:avLst/>
          </a:prstGeom>
          <a:noFill/>
          <a:ln>
            <a:noFill/>
          </a:ln>
        </p:spPr>
      </p:pic>
      <p:sp>
        <p:nvSpPr>
          <p:cNvPr id="349" name="Google Shape;349;g2661eab724d_0_14"/>
          <p:cNvSpPr txBox="1">
            <a:spLocks noGrp="1"/>
          </p:cNvSpPr>
          <p:nvPr>
            <p:ph type="body" idx="1"/>
          </p:nvPr>
        </p:nvSpPr>
        <p:spPr>
          <a:xfrm>
            <a:off x="2472055" y="3274695"/>
            <a:ext cx="6718200" cy="2684100"/>
          </a:xfrm>
          <a:prstGeom prst="rect">
            <a:avLst/>
          </a:prstGeom>
          <a:noFill/>
          <a:ln>
            <a:noFill/>
          </a:ln>
        </p:spPr>
        <p:txBody>
          <a:bodyPr spcFirstLastPara="1" wrap="square" lIns="0" tIns="21575" rIns="0" bIns="0" anchor="t" anchorCtr="0">
            <a:noAutofit/>
          </a:bodyPr>
          <a:lstStyle/>
          <a:p>
            <a:pPr marL="0" marR="0" lvl="0" indent="0" algn="l" rtl="0">
              <a:lnSpc>
                <a:spcPct val="110638"/>
              </a:lnSpc>
              <a:spcBef>
                <a:spcPts val="0"/>
              </a:spcBef>
              <a:spcAft>
                <a:spcPts val="0"/>
              </a:spcAft>
              <a:buNone/>
            </a:pPr>
            <a:r>
              <a:rPr lang="en-US" sz="4700">
                <a:solidFill>
                  <a:srgbClr val="000000"/>
                </a:solidFill>
                <a:latin typeface="Georgia"/>
                <a:ea typeface="Georgia"/>
                <a:cs typeface="Georgia"/>
                <a:sym typeface="Georgia"/>
              </a:rPr>
              <a:t>Thank you for joining us.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a:stretch/>
        </p:blipFill>
        <p:spPr>
          <a:xfrm>
            <a:off x="901065" y="1716405"/>
            <a:ext cx="9720580" cy="3299460"/>
          </a:xfrm>
          <a:prstGeom prst="rect">
            <a:avLst/>
          </a:prstGeom>
          <a:noFill/>
          <a:ln>
            <a:noFill/>
          </a:ln>
        </p:spPr>
      </p:pic>
      <p:pic>
        <p:nvPicPr>
          <p:cNvPr id="137" name="Google Shape;137;p4"/>
          <p:cNvPicPr preferRelativeResize="0"/>
          <p:nvPr/>
        </p:nvPicPr>
        <p:blipFill rotWithShape="1">
          <a:blip r:embed="rId4">
            <a:alphaModFix/>
          </a:blip>
          <a:srcRect/>
          <a:stretch/>
        </p:blipFill>
        <p:spPr>
          <a:xfrm>
            <a:off x="10654665" y="5910580"/>
            <a:ext cx="742315" cy="768350"/>
          </a:xfrm>
          <a:prstGeom prst="rect">
            <a:avLst/>
          </a:prstGeom>
          <a:noFill/>
          <a:ln>
            <a:noFill/>
          </a:ln>
        </p:spPr>
      </p:pic>
      <p:sp>
        <p:nvSpPr>
          <p:cNvPr id="138" name="Google Shape;138;p4"/>
          <p:cNvSpPr txBox="1">
            <a:spLocks noGrp="1"/>
          </p:cNvSpPr>
          <p:nvPr>
            <p:ph type="body" idx="1"/>
          </p:nvPr>
        </p:nvSpPr>
        <p:spPr>
          <a:xfrm>
            <a:off x="0" y="1096010"/>
            <a:ext cx="4191000" cy="620395"/>
          </a:xfrm>
          <a:prstGeom prst="rect">
            <a:avLst/>
          </a:prstGeom>
          <a:noFill/>
          <a:ln>
            <a:noFill/>
          </a:ln>
        </p:spPr>
        <p:txBody>
          <a:bodyPr spcFirstLastPara="1" wrap="square" lIns="0" tIns="2525" rIns="0" bIns="0" anchor="t" anchorCtr="0">
            <a:noAutofit/>
          </a:bodyPr>
          <a:lstStyle/>
          <a:p>
            <a:pPr marL="0" marR="0" lvl="0" indent="0" algn="r" rtl="0">
              <a:lnSpc>
                <a:spcPct val="113888"/>
              </a:lnSpc>
              <a:spcBef>
                <a:spcPts val="0"/>
              </a:spcBef>
              <a:spcAft>
                <a:spcPts val="0"/>
              </a:spcAft>
              <a:buNone/>
            </a:pPr>
            <a:r>
              <a:rPr lang="en-US" sz="3600">
                <a:solidFill>
                  <a:srgbClr val="AC6C0E"/>
                </a:solidFill>
                <a:latin typeface="Arial"/>
                <a:ea typeface="Arial"/>
                <a:cs typeface="Arial"/>
                <a:sym typeface="Arial"/>
              </a:rPr>
              <a:t>Board of Directors </a:t>
            </a:r>
            <a:endParaRPr/>
          </a:p>
        </p:txBody>
      </p:sp>
      <p:sp>
        <p:nvSpPr>
          <p:cNvPr id="139" name="Google Shape;139;p4"/>
          <p:cNvSpPr txBox="1">
            <a:spLocks noGrp="1"/>
          </p:cNvSpPr>
          <p:nvPr>
            <p:ph type="body" idx="1"/>
          </p:nvPr>
        </p:nvSpPr>
        <p:spPr>
          <a:xfrm>
            <a:off x="1510665" y="5015865"/>
            <a:ext cx="9144000" cy="1664335"/>
          </a:xfrm>
          <a:prstGeom prst="rect">
            <a:avLst/>
          </a:prstGeom>
          <a:noFill/>
          <a:ln>
            <a:noFill/>
          </a:ln>
        </p:spPr>
        <p:txBody>
          <a:bodyPr spcFirstLastPara="1" wrap="square" lIns="0" tIns="0" rIns="0" bIns="0" anchor="t" anchorCtr="0">
            <a:noAutofit/>
          </a:bodyPr>
          <a:lstStyle/>
          <a:p>
            <a:pPr marL="0" marR="0" lvl="0" indent="0" algn="l" rtl="0">
              <a:lnSpc>
                <a:spcPct val="89473"/>
              </a:lnSpc>
              <a:spcBef>
                <a:spcPts val="0"/>
              </a:spcBef>
              <a:spcAft>
                <a:spcPts val="0"/>
              </a:spcAft>
              <a:buNone/>
            </a:pPr>
            <a:r>
              <a:rPr lang="en-US" sz="1900">
                <a:solidFill>
                  <a:srgbClr val="000000"/>
                </a:solidFill>
                <a:latin typeface="Calibri"/>
                <a:ea typeface="Calibri"/>
                <a:cs typeface="Calibri"/>
                <a:sym typeface="Calibri"/>
              </a:rPr>
              <a:t>Kim Comiskey                                           Angie Mastrocola                                           Andrew Pieper </a:t>
            </a:r>
            <a:endParaRPr/>
          </a:p>
          <a:p>
            <a:pPr marL="137160" marR="0" lvl="0" indent="0" algn="l" rtl="0">
              <a:lnSpc>
                <a:spcPct val="110526"/>
              </a:lnSpc>
              <a:spcBef>
                <a:spcPts val="0"/>
              </a:spcBef>
              <a:spcAft>
                <a:spcPts val="0"/>
              </a:spcAft>
              <a:buNone/>
            </a:pPr>
            <a:r>
              <a:rPr lang="en-US" sz="1900">
                <a:solidFill>
                  <a:srgbClr val="000000"/>
                </a:solidFill>
                <a:latin typeface="Calibri"/>
                <a:ea typeface="Calibri"/>
                <a:cs typeface="Calibri"/>
                <a:sym typeface="Calibri"/>
              </a:rPr>
              <a:t>President                                               Vice President                                       Secretary/Treasurer </a:t>
            </a:r>
            <a:endParaRPr/>
          </a:p>
        </p:txBody>
      </p:sp>
      <p:sp>
        <p:nvSpPr>
          <p:cNvPr id="140" name="Google Shape;140;p4"/>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INTRODUCTIONS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pic>
        <p:nvPicPr>
          <p:cNvPr id="145" name="Google Shape;145;p5"/>
          <p:cNvPicPr preferRelativeResize="0"/>
          <p:nvPr/>
        </p:nvPicPr>
        <p:blipFill rotWithShape="1">
          <a:blip r:embed="rId3">
            <a:alphaModFix/>
          </a:blip>
          <a:srcRect/>
          <a:stretch/>
        </p:blipFill>
        <p:spPr>
          <a:xfrm>
            <a:off x="6071870" y="1362710"/>
            <a:ext cx="1706880" cy="1651635"/>
          </a:xfrm>
          <a:prstGeom prst="rect">
            <a:avLst/>
          </a:prstGeom>
          <a:noFill/>
          <a:ln>
            <a:noFill/>
          </a:ln>
        </p:spPr>
      </p:pic>
      <p:pic>
        <p:nvPicPr>
          <p:cNvPr id="146" name="Google Shape;146;p5"/>
          <p:cNvPicPr preferRelativeResize="0"/>
          <p:nvPr/>
        </p:nvPicPr>
        <p:blipFill rotWithShape="1">
          <a:blip r:embed="rId4">
            <a:alphaModFix/>
          </a:blip>
          <a:srcRect/>
          <a:stretch/>
        </p:blipFill>
        <p:spPr>
          <a:xfrm>
            <a:off x="10680065" y="5958840"/>
            <a:ext cx="713105" cy="716280"/>
          </a:xfrm>
          <a:prstGeom prst="rect">
            <a:avLst/>
          </a:prstGeom>
          <a:noFill/>
          <a:ln>
            <a:noFill/>
          </a:ln>
        </p:spPr>
      </p:pic>
      <p:sp>
        <p:nvSpPr>
          <p:cNvPr id="147" name="Google Shape;147;p5"/>
          <p:cNvSpPr txBox="1">
            <a:spLocks noGrp="1"/>
          </p:cNvSpPr>
          <p:nvPr>
            <p:ph type="body" idx="1"/>
          </p:nvPr>
        </p:nvSpPr>
        <p:spPr>
          <a:xfrm>
            <a:off x="0" y="1097280"/>
            <a:ext cx="4622800" cy="857250"/>
          </a:xfrm>
          <a:prstGeom prst="rect">
            <a:avLst/>
          </a:prstGeom>
          <a:noFill/>
          <a:ln>
            <a:noFill/>
          </a:ln>
        </p:spPr>
        <p:txBody>
          <a:bodyPr spcFirstLastPara="1" wrap="square" lIns="0" tIns="1250" rIns="0" bIns="0" anchor="t" anchorCtr="0">
            <a:noAutofit/>
          </a:bodyPr>
          <a:lstStyle/>
          <a:p>
            <a:pPr marL="0" marR="0" lvl="0" indent="0" algn="ctr" rtl="0">
              <a:lnSpc>
                <a:spcPct val="113888"/>
              </a:lnSpc>
              <a:spcBef>
                <a:spcPts val="0"/>
              </a:spcBef>
              <a:spcAft>
                <a:spcPts val="0"/>
              </a:spcAft>
              <a:buNone/>
            </a:pPr>
            <a:r>
              <a:rPr lang="en-US" sz="3600">
                <a:solidFill>
                  <a:srgbClr val="AC6C0E"/>
                </a:solidFill>
                <a:latin typeface="Arial"/>
                <a:ea typeface="Arial"/>
                <a:cs typeface="Arial"/>
                <a:sym typeface="Arial"/>
              </a:rPr>
              <a:t>Management Team </a:t>
            </a:r>
            <a:endParaRPr/>
          </a:p>
        </p:txBody>
      </p:sp>
      <p:sp>
        <p:nvSpPr>
          <p:cNvPr id="148" name="Google Shape;148;p5"/>
          <p:cNvSpPr txBox="1">
            <a:spLocks noGrp="1"/>
          </p:cNvSpPr>
          <p:nvPr>
            <p:ph type="body" idx="1"/>
          </p:nvPr>
        </p:nvSpPr>
        <p:spPr>
          <a:xfrm>
            <a:off x="0" y="1954530"/>
            <a:ext cx="4622800" cy="4004310"/>
          </a:xfrm>
          <a:prstGeom prst="rect">
            <a:avLst/>
          </a:prstGeom>
          <a:noFill/>
          <a:ln>
            <a:noFill/>
          </a:ln>
        </p:spPr>
        <p:txBody>
          <a:bodyPr spcFirstLastPara="1" wrap="square" lIns="0" tIns="12050" rIns="0" bIns="0" anchor="t" anchorCtr="0">
            <a:noAutofit/>
          </a:bodyPr>
          <a:lstStyle/>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Mark Pacheco </a:t>
            </a:r>
            <a:endParaRPr/>
          </a:p>
          <a:p>
            <a:pPr marL="914400" marR="0" lvl="0" indent="0" algn="l" rtl="0">
              <a:lnSpc>
                <a:spcPct val="110000"/>
              </a:lnSpc>
              <a:spcBef>
                <a:spcPts val="230"/>
              </a:spcBef>
              <a:spcAft>
                <a:spcPts val="0"/>
              </a:spcAft>
              <a:buNone/>
            </a:pPr>
            <a:r>
              <a:rPr lang="en-US" sz="2000">
                <a:solidFill>
                  <a:srgbClr val="000000"/>
                </a:solidFill>
                <a:latin typeface="Georgia"/>
                <a:ea typeface="Georgia"/>
                <a:cs typeface="Georgia"/>
                <a:sym typeface="Georgia"/>
              </a:rPr>
              <a:t>General Manager </a:t>
            </a:r>
            <a:endParaRPr/>
          </a:p>
          <a:p>
            <a:pPr marL="914400" marR="0" lvl="0" indent="0" algn="l" rtl="0">
              <a:lnSpc>
                <a:spcPct val="110638"/>
              </a:lnSpc>
              <a:spcBef>
                <a:spcPts val="3150"/>
              </a:spcBef>
              <a:spcAft>
                <a:spcPts val="0"/>
              </a:spcAft>
              <a:buNone/>
            </a:pPr>
            <a:r>
              <a:rPr lang="en-US" sz="2350">
                <a:solidFill>
                  <a:srgbClr val="000000"/>
                </a:solidFill>
                <a:latin typeface="Georgia"/>
                <a:ea typeface="Georgia"/>
                <a:cs typeface="Georgia"/>
                <a:sym typeface="Georgia"/>
              </a:rPr>
              <a:t>Christopher Gruber </a:t>
            </a:r>
            <a:endParaRPr/>
          </a:p>
          <a:p>
            <a:pPr marL="914400" marR="0" lvl="0" indent="0" algn="l" rtl="0">
              <a:lnSpc>
                <a:spcPct val="110000"/>
              </a:lnSpc>
              <a:spcBef>
                <a:spcPts val="230"/>
              </a:spcBef>
              <a:spcAft>
                <a:spcPts val="0"/>
              </a:spcAft>
              <a:buNone/>
            </a:pPr>
            <a:r>
              <a:rPr lang="en-US" sz="2000">
                <a:solidFill>
                  <a:srgbClr val="000000"/>
                </a:solidFill>
                <a:latin typeface="Georgia"/>
                <a:ea typeface="Georgia"/>
                <a:cs typeface="Georgia"/>
                <a:sym typeface="Georgia"/>
              </a:rPr>
              <a:t>Assistant General Manager HOA </a:t>
            </a:r>
            <a:endParaRPr/>
          </a:p>
          <a:p>
            <a:pPr marL="914400" marR="0" lvl="0" indent="0" algn="l" rtl="0">
              <a:lnSpc>
                <a:spcPct val="110638"/>
              </a:lnSpc>
              <a:spcBef>
                <a:spcPts val="2670"/>
              </a:spcBef>
              <a:spcAft>
                <a:spcPts val="0"/>
              </a:spcAft>
              <a:buNone/>
            </a:pPr>
            <a:r>
              <a:rPr lang="en-US" sz="2350">
                <a:solidFill>
                  <a:srgbClr val="000000"/>
                </a:solidFill>
                <a:latin typeface="Georgia"/>
                <a:ea typeface="Georgia"/>
                <a:cs typeface="Georgia"/>
                <a:sym typeface="Georgia"/>
              </a:rPr>
              <a:t>Razeena Sanchez</a:t>
            </a:r>
            <a:endParaRPr/>
          </a:p>
          <a:p>
            <a:pPr marL="914400" marR="0" lvl="0" indent="0" algn="l" rtl="0">
              <a:lnSpc>
                <a:spcPct val="110000"/>
              </a:lnSpc>
              <a:spcBef>
                <a:spcPts val="230"/>
              </a:spcBef>
              <a:spcAft>
                <a:spcPts val="0"/>
              </a:spcAft>
              <a:buNone/>
            </a:pPr>
            <a:r>
              <a:rPr lang="en-US" sz="2000">
                <a:solidFill>
                  <a:srgbClr val="000000"/>
                </a:solidFill>
                <a:latin typeface="Georgia"/>
                <a:ea typeface="Georgia"/>
                <a:cs typeface="Georgia"/>
                <a:sym typeface="Georgia"/>
              </a:rPr>
              <a:t>Lifestyle Manager </a:t>
            </a:r>
            <a:endParaRPr/>
          </a:p>
          <a:p>
            <a:pPr marL="914400" marR="0" lvl="0" indent="0" algn="l" rtl="0">
              <a:lnSpc>
                <a:spcPct val="110638"/>
              </a:lnSpc>
              <a:spcBef>
                <a:spcPts val="2670"/>
              </a:spcBef>
              <a:spcAft>
                <a:spcPts val="0"/>
              </a:spcAft>
              <a:buNone/>
            </a:pPr>
            <a:r>
              <a:rPr lang="en-US" sz="2350">
                <a:solidFill>
                  <a:srgbClr val="000000"/>
                </a:solidFill>
                <a:latin typeface="Georgia"/>
                <a:ea typeface="Georgia"/>
                <a:cs typeface="Georgia"/>
                <a:sym typeface="Georgia"/>
              </a:rPr>
              <a:t>Heather Swartwood</a:t>
            </a:r>
            <a:endParaRPr/>
          </a:p>
          <a:p>
            <a:pPr marL="914400" marR="0" lvl="0" indent="0" algn="l" rtl="0">
              <a:lnSpc>
                <a:spcPct val="110000"/>
              </a:lnSpc>
              <a:spcBef>
                <a:spcPts val="230"/>
              </a:spcBef>
              <a:spcAft>
                <a:spcPts val="0"/>
              </a:spcAft>
              <a:buNone/>
            </a:pPr>
            <a:r>
              <a:rPr lang="en-US" sz="2000">
                <a:solidFill>
                  <a:srgbClr val="000000"/>
                </a:solidFill>
                <a:latin typeface="Georgia"/>
                <a:ea typeface="Georgia"/>
                <a:cs typeface="Georgia"/>
                <a:sym typeface="Georgia"/>
              </a:rPr>
              <a:t>Community Host </a:t>
            </a:r>
            <a:endParaRPr/>
          </a:p>
        </p:txBody>
      </p:sp>
      <p:sp>
        <p:nvSpPr>
          <p:cNvPr id="149" name="Google Shape;149;p5"/>
          <p:cNvSpPr txBox="1">
            <a:spLocks noGrp="1"/>
          </p:cNvSpPr>
          <p:nvPr>
            <p:ph type="body" idx="1"/>
          </p:nvPr>
        </p:nvSpPr>
        <p:spPr>
          <a:xfrm>
            <a:off x="6199505" y="3469005"/>
            <a:ext cx="2145665" cy="706120"/>
          </a:xfrm>
          <a:prstGeom prst="rect">
            <a:avLst/>
          </a:prstGeom>
          <a:noFill/>
          <a:ln>
            <a:noFill/>
          </a:ln>
        </p:spPr>
        <p:txBody>
          <a:bodyPr spcFirstLastPara="1" wrap="square" lIns="0" tIns="0" rIns="0" bIns="0" anchor="t" anchorCtr="0">
            <a:noAutofit/>
          </a:bodyPr>
          <a:lstStyle/>
          <a:p>
            <a:pPr marL="0" marR="0" lvl="0" indent="0" algn="l" rtl="0">
              <a:lnSpc>
                <a:spcPct val="119148"/>
              </a:lnSpc>
              <a:spcBef>
                <a:spcPts val="0"/>
              </a:spcBef>
              <a:spcAft>
                <a:spcPts val="0"/>
              </a:spcAft>
              <a:buNone/>
            </a:pPr>
            <a:r>
              <a:rPr lang="en-US" sz="2350">
                <a:solidFill>
                  <a:srgbClr val="000000"/>
                </a:solidFill>
                <a:latin typeface="Georgia"/>
                <a:ea typeface="Georgia"/>
                <a:cs typeface="Georgia"/>
                <a:sym typeface="Georgia"/>
              </a:rPr>
              <a:t>Brandon Yeager Porter </a:t>
            </a:r>
            <a:endParaRPr/>
          </a:p>
        </p:txBody>
      </p:sp>
      <p:sp>
        <p:nvSpPr>
          <p:cNvPr id="150" name="Google Shape;150;p5"/>
          <p:cNvSpPr txBox="1">
            <a:spLocks noGrp="1"/>
          </p:cNvSpPr>
          <p:nvPr>
            <p:ph type="body" idx="1"/>
          </p:nvPr>
        </p:nvSpPr>
        <p:spPr>
          <a:xfrm>
            <a:off x="6181090" y="4566285"/>
            <a:ext cx="3435350" cy="1026795"/>
          </a:xfrm>
          <a:prstGeom prst="rect">
            <a:avLst/>
          </a:prstGeom>
          <a:noFill/>
          <a:ln>
            <a:noFill/>
          </a:ln>
        </p:spPr>
        <p:txBody>
          <a:bodyPr spcFirstLastPara="1" wrap="square" lIns="0" tIns="12050" rIns="0" bIns="0" anchor="t" anchorCtr="0">
            <a:noAutofit/>
          </a:bodyPr>
          <a:lstStyle/>
          <a:p>
            <a:pPr marL="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Tanya Mendenhall </a:t>
            </a:r>
            <a:endParaRPr/>
          </a:p>
          <a:p>
            <a:pPr marL="0" marR="0" lvl="0" indent="0" algn="l" rtl="0">
              <a:lnSpc>
                <a:spcPct val="110638"/>
              </a:lnSpc>
              <a:spcBef>
                <a:spcPts val="290"/>
              </a:spcBef>
              <a:spcAft>
                <a:spcPts val="0"/>
              </a:spcAft>
              <a:buNone/>
            </a:pPr>
            <a:r>
              <a:rPr lang="en-US" sz="2350">
                <a:solidFill>
                  <a:srgbClr val="000000"/>
                </a:solidFill>
                <a:latin typeface="Georgia"/>
                <a:ea typeface="Georgia"/>
                <a:cs typeface="Georgia"/>
                <a:sym typeface="Georgia"/>
              </a:rPr>
              <a:t>Vice President-Developer </a:t>
            </a:r>
            <a:endParaRPr/>
          </a:p>
          <a:p>
            <a:pPr marL="0" marR="0" lvl="0" indent="0" algn="l" rtl="0">
              <a:lnSpc>
                <a:spcPct val="93617"/>
              </a:lnSpc>
              <a:spcBef>
                <a:spcPts val="290"/>
              </a:spcBef>
              <a:spcAft>
                <a:spcPts val="0"/>
              </a:spcAft>
              <a:buNone/>
            </a:pPr>
            <a:r>
              <a:rPr lang="en-US" sz="2350">
                <a:solidFill>
                  <a:srgbClr val="000000"/>
                </a:solidFill>
                <a:latin typeface="Georgia"/>
                <a:ea typeface="Georgia"/>
                <a:cs typeface="Georgia"/>
                <a:sym typeface="Georgia"/>
              </a:rPr>
              <a:t>Relations </a:t>
            </a:r>
            <a:endParaRPr/>
          </a:p>
        </p:txBody>
      </p:sp>
      <p:sp>
        <p:nvSpPr>
          <p:cNvPr id="151" name="Google Shape;151;p5"/>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INTRODUCTIONS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57" name="Google Shape;157;p6"/>
          <p:cNvSpPr txBox="1">
            <a:spLocks noGrp="1"/>
          </p:cNvSpPr>
          <p:nvPr>
            <p:ph type="body" idx="1"/>
          </p:nvPr>
        </p:nvSpPr>
        <p:spPr>
          <a:xfrm>
            <a:off x="0" y="1097280"/>
            <a:ext cx="4622800" cy="857250"/>
          </a:xfrm>
          <a:prstGeom prst="rect">
            <a:avLst/>
          </a:prstGeom>
          <a:noFill/>
          <a:ln>
            <a:noFill/>
          </a:ln>
        </p:spPr>
        <p:txBody>
          <a:bodyPr spcFirstLastPara="1" wrap="square" lIns="0" tIns="1250" rIns="0" bIns="0" anchor="t" anchorCtr="0">
            <a:noAutofit/>
          </a:bodyPr>
          <a:lstStyle/>
          <a:p>
            <a:pPr marL="0" marR="0" lvl="0" indent="0" algn="ctr" rtl="0">
              <a:lnSpc>
                <a:spcPct val="113888"/>
              </a:lnSpc>
              <a:spcBef>
                <a:spcPts val="0"/>
              </a:spcBef>
              <a:spcAft>
                <a:spcPts val="0"/>
              </a:spcAft>
              <a:buNone/>
            </a:pPr>
            <a:endParaRPr sz="3600">
              <a:solidFill>
                <a:srgbClr val="AC6C0E"/>
              </a:solidFill>
              <a:latin typeface="Arial"/>
              <a:ea typeface="Arial"/>
              <a:cs typeface="Arial"/>
              <a:sym typeface="Arial"/>
            </a:endParaRPr>
          </a:p>
        </p:txBody>
      </p:sp>
      <p:sp>
        <p:nvSpPr>
          <p:cNvPr id="158" name="Google Shape;158;p6"/>
          <p:cNvSpPr txBox="1">
            <a:spLocks noGrp="1"/>
          </p:cNvSpPr>
          <p:nvPr>
            <p:ph type="body" idx="1"/>
          </p:nvPr>
        </p:nvSpPr>
        <p:spPr>
          <a:xfrm>
            <a:off x="0" y="1104960"/>
            <a:ext cx="4622800" cy="4963735"/>
          </a:xfrm>
          <a:prstGeom prst="rect">
            <a:avLst/>
          </a:prstGeom>
          <a:noFill/>
          <a:ln>
            <a:noFill/>
          </a:ln>
        </p:spPr>
        <p:txBody>
          <a:bodyPr spcFirstLastPara="1" wrap="square" lIns="0" tIns="12050" rIns="0" bIns="0" anchor="t" anchorCtr="0">
            <a:noAutofit/>
          </a:bodyPr>
          <a:lstStyle/>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    </a:t>
            </a:r>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 Robert Crawford</a:t>
            </a:r>
            <a:endParaRPr/>
          </a:p>
          <a:p>
            <a:pPr marL="0" lvl="0" indent="0" algn="ctr" rtl="0">
              <a:spcBef>
                <a:spcPts val="0"/>
              </a:spcBef>
              <a:spcAft>
                <a:spcPts val="0"/>
              </a:spcAft>
              <a:buNone/>
            </a:pPr>
            <a:r>
              <a:rPr lang="en-US" sz="1600" b="0" i="0">
                <a:solidFill>
                  <a:srgbClr val="121E38"/>
                </a:solidFill>
                <a:latin typeface="Lato"/>
                <a:ea typeface="Lato"/>
                <a:cs typeface="Lato"/>
                <a:sym typeface="Lato"/>
              </a:rPr>
              <a:t>Northlake Chief of Police</a:t>
            </a:r>
            <a:endParaRPr/>
          </a:p>
          <a:p>
            <a:pPr marL="0" lvl="0" indent="0" algn="ctr" rtl="0">
              <a:spcBef>
                <a:spcPts val="0"/>
              </a:spcBef>
              <a:spcAft>
                <a:spcPts val="0"/>
              </a:spcAft>
              <a:buNone/>
            </a:pPr>
            <a:r>
              <a:rPr lang="en-US" sz="1600" b="0" i="0" u="sng">
                <a:solidFill>
                  <a:srgbClr val="0B696B"/>
                </a:solidFill>
                <a:latin typeface="Lato"/>
                <a:ea typeface="Lato"/>
                <a:cs typeface="Lato"/>
                <a:sym typeface="Lato"/>
                <a:hlinkClick r:id="rId4">
                  <a:extLst>
                    <a:ext uri="{A12FA001-AC4F-418D-AE19-62706E023703}">
                      <ahyp:hlinkClr xmlns:ahyp="http://schemas.microsoft.com/office/drawing/2018/hyperlinkcolor" val="tx"/>
                    </a:ext>
                  </a:extLst>
                </a:hlinkClick>
              </a:rPr>
              <a:t>rcrawford@town.northlake.tx.us</a:t>
            </a:r>
            <a:endParaRPr sz="1600" b="0" i="0">
              <a:solidFill>
                <a:srgbClr val="121E38"/>
              </a:solidFill>
              <a:latin typeface="Lato"/>
              <a:ea typeface="Lato"/>
              <a:cs typeface="Lato"/>
              <a:sym typeface="Lato"/>
            </a:endParaRPr>
          </a:p>
          <a:p>
            <a:pPr marL="914400" marR="0" lvl="0" indent="0" algn="ctr" rtl="0">
              <a:lnSpc>
                <a:spcPct val="162500"/>
              </a:lnSpc>
              <a:spcBef>
                <a:spcPts val="0"/>
              </a:spcBef>
              <a:spcAft>
                <a:spcPts val="0"/>
              </a:spcAft>
              <a:buNone/>
            </a:pPr>
            <a:endParaRPr sz="160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  </a:t>
            </a:r>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Michael Coleman</a:t>
            </a:r>
            <a:endParaRPr/>
          </a:p>
          <a:p>
            <a:pPr marL="0" lvl="0" indent="0" algn="ctr" rtl="0">
              <a:spcBef>
                <a:spcPts val="0"/>
              </a:spcBef>
              <a:spcAft>
                <a:spcPts val="0"/>
              </a:spcAft>
              <a:buNone/>
            </a:pPr>
            <a:r>
              <a:rPr lang="en-US" sz="1600" b="0" i="0">
                <a:solidFill>
                  <a:srgbClr val="121E38"/>
                </a:solidFill>
                <a:latin typeface="Lato"/>
                <a:ea typeface="Lato"/>
                <a:cs typeface="Lato"/>
                <a:sym typeface="Lato"/>
              </a:rPr>
              <a:t>Captain</a:t>
            </a:r>
            <a:endParaRPr/>
          </a:p>
          <a:p>
            <a:pPr marL="0" lvl="0" indent="0" algn="ctr" rtl="0">
              <a:spcBef>
                <a:spcPts val="0"/>
              </a:spcBef>
              <a:spcAft>
                <a:spcPts val="0"/>
              </a:spcAft>
              <a:buNone/>
            </a:pPr>
            <a:r>
              <a:rPr lang="en-US" sz="1600" b="0" i="0" u="sng">
                <a:solidFill>
                  <a:srgbClr val="0B696B"/>
                </a:solidFill>
                <a:latin typeface="Lato"/>
                <a:ea typeface="Lato"/>
                <a:cs typeface="Lato"/>
                <a:sym typeface="Lato"/>
                <a:hlinkClick r:id="rId5">
                  <a:extLst>
                    <a:ext uri="{A12FA001-AC4F-418D-AE19-62706E023703}">
                      <ahyp:hlinkClr xmlns:ahyp="http://schemas.microsoft.com/office/drawing/2018/hyperlinkcolor" val="tx"/>
                    </a:ext>
                  </a:extLst>
                </a:hlinkClick>
              </a:rPr>
              <a:t>mcoleman@town.northlake.tx.us</a:t>
            </a:r>
            <a:endParaRPr sz="1600" b="0" i="0">
              <a:solidFill>
                <a:srgbClr val="121E38"/>
              </a:solidFill>
              <a:latin typeface="Lato"/>
              <a:ea typeface="Lato"/>
              <a:cs typeface="Lato"/>
              <a:sym typeface="Lato"/>
            </a:endParaRPr>
          </a:p>
          <a:p>
            <a:pPr marL="914400" marR="0" lvl="0" indent="0" algn="ctr" rtl="0">
              <a:lnSpc>
                <a:spcPct val="162500"/>
              </a:lnSpc>
              <a:spcBef>
                <a:spcPts val="0"/>
              </a:spcBef>
              <a:spcAft>
                <a:spcPts val="0"/>
              </a:spcAft>
              <a:buNone/>
            </a:pPr>
            <a:endParaRPr sz="160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p:txBody>
      </p:sp>
      <p:sp>
        <p:nvSpPr>
          <p:cNvPr id="159" name="Google Shape;159;p6"/>
          <p:cNvSpPr txBox="1">
            <a:spLocks noGrp="1"/>
          </p:cNvSpPr>
          <p:nvPr>
            <p:ph type="body" idx="1"/>
          </p:nvPr>
        </p:nvSpPr>
        <p:spPr>
          <a:xfrm>
            <a:off x="6199505" y="1104960"/>
            <a:ext cx="5430243" cy="485387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1" i="0">
                <a:solidFill>
                  <a:srgbClr val="2B3452"/>
                </a:solidFill>
                <a:latin typeface="Lato"/>
                <a:ea typeface="Lato"/>
                <a:cs typeface="Lato"/>
                <a:sym typeface="Lato"/>
              </a:rPr>
              <a:t>Alex Arnold</a:t>
            </a:r>
            <a:endParaRPr/>
          </a:p>
          <a:p>
            <a:pPr marL="0" lvl="0" indent="0" algn="l" rtl="0">
              <a:spcBef>
                <a:spcPts val="0"/>
              </a:spcBef>
              <a:spcAft>
                <a:spcPts val="0"/>
              </a:spcAft>
              <a:buNone/>
            </a:pPr>
            <a:r>
              <a:rPr lang="en-US" sz="1600" b="0" i="0">
                <a:solidFill>
                  <a:srgbClr val="121E38"/>
                </a:solidFill>
                <a:latin typeface="Lato"/>
                <a:ea typeface="Lato"/>
                <a:cs typeface="Lato"/>
                <a:sym typeface="Lato"/>
              </a:rPr>
              <a:t>Criminal Investigations Sergeant</a:t>
            </a:r>
            <a:endParaRPr/>
          </a:p>
          <a:p>
            <a:pPr marL="0" lvl="0" indent="0" algn="l" rtl="0">
              <a:spcBef>
                <a:spcPts val="0"/>
              </a:spcBef>
              <a:spcAft>
                <a:spcPts val="0"/>
              </a:spcAft>
              <a:buNone/>
            </a:pPr>
            <a:r>
              <a:rPr lang="en-US" sz="1600" b="0" i="0" u="sng">
                <a:solidFill>
                  <a:srgbClr val="0B696B"/>
                </a:solidFill>
                <a:latin typeface="Lato"/>
                <a:ea typeface="Lato"/>
                <a:cs typeface="Lato"/>
                <a:sym typeface="Lato"/>
                <a:hlinkClick r:id="rId6">
                  <a:extLst>
                    <a:ext uri="{A12FA001-AC4F-418D-AE19-62706E023703}">
                      <ahyp:hlinkClr xmlns:ahyp="http://schemas.microsoft.com/office/drawing/2018/hyperlinkcolor" val="tx"/>
                    </a:ext>
                  </a:extLst>
                </a:hlinkClick>
              </a:rPr>
              <a:t>aarnold@town.northlake.tx.us</a:t>
            </a:r>
            <a:endParaRPr sz="1600" b="0" i="0" u="sng">
              <a:solidFill>
                <a:srgbClr val="0B696B"/>
              </a:solidFill>
              <a:latin typeface="Lato"/>
              <a:ea typeface="Lato"/>
              <a:cs typeface="Lato"/>
              <a:sym typeface="Lato"/>
            </a:endParaRPr>
          </a:p>
          <a:p>
            <a:pPr marL="0" lvl="0" indent="0" algn="l" rtl="0">
              <a:spcBef>
                <a:spcPts val="0"/>
              </a:spcBef>
              <a:spcAft>
                <a:spcPts val="0"/>
              </a:spcAft>
              <a:buNone/>
            </a:pPr>
            <a:endParaRPr sz="1600" u="sng">
              <a:solidFill>
                <a:srgbClr val="0B696B"/>
              </a:solidFill>
              <a:latin typeface="Lato"/>
              <a:ea typeface="Lato"/>
              <a:cs typeface="Lato"/>
              <a:sym typeface="Lato"/>
            </a:endParaRPr>
          </a:p>
          <a:p>
            <a:pPr marL="0" lvl="0" indent="0" algn="l" rtl="0">
              <a:spcBef>
                <a:spcPts val="0"/>
              </a:spcBef>
              <a:spcAft>
                <a:spcPts val="0"/>
              </a:spcAft>
              <a:buNone/>
            </a:pPr>
            <a:r>
              <a:rPr lang="en-US" sz="1600" b="1" i="0">
                <a:solidFill>
                  <a:srgbClr val="2B3452"/>
                </a:solidFill>
                <a:latin typeface="Lato"/>
                <a:ea typeface="Lato"/>
                <a:cs typeface="Lato"/>
                <a:sym typeface="Lato"/>
              </a:rPr>
              <a:t>Dwight Thornton</a:t>
            </a:r>
            <a:endParaRPr/>
          </a:p>
          <a:p>
            <a:pPr marL="0" lvl="0" indent="0" algn="l" rtl="0">
              <a:spcBef>
                <a:spcPts val="0"/>
              </a:spcBef>
              <a:spcAft>
                <a:spcPts val="0"/>
              </a:spcAft>
              <a:buNone/>
            </a:pPr>
            <a:r>
              <a:rPr lang="en-US" sz="1600" b="0" i="0">
                <a:solidFill>
                  <a:srgbClr val="121E38"/>
                </a:solidFill>
                <a:latin typeface="Lato"/>
                <a:ea typeface="Lato"/>
                <a:cs typeface="Lato"/>
                <a:sym typeface="Lato"/>
              </a:rPr>
              <a:t>Sergeant</a:t>
            </a:r>
            <a:endParaRPr/>
          </a:p>
          <a:p>
            <a:pPr marL="0" lvl="0" indent="0" algn="l" rtl="0">
              <a:spcBef>
                <a:spcPts val="0"/>
              </a:spcBef>
              <a:spcAft>
                <a:spcPts val="0"/>
              </a:spcAft>
              <a:buNone/>
            </a:pPr>
            <a:r>
              <a:rPr lang="en-US" sz="1600" b="0" i="0" u="sng">
                <a:solidFill>
                  <a:srgbClr val="0B696B"/>
                </a:solidFill>
                <a:latin typeface="Lato"/>
                <a:ea typeface="Lato"/>
                <a:cs typeface="Lato"/>
                <a:sym typeface="Lato"/>
                <a:hlinkClick r:id="rId7">
                  <a:extLst>
                    <a:ext uri="{A12FA001-AC4F-418D-AE19-62706E023703}">
                      <ahyp:hlinkClr xmlns:ahyp="http://schemas.microsoft.com/office/drawing/2018/hyperlinkcolor" val="tx"/>
                    </a:ext>
                  </a:extLst>
                </a:hlinkClick>
              </a:rPr>
              <a:t>dthornton@town.northlake.tx.us</a:t>
            </a: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lvl="0" indent="0" algn="l" rtl="0">
              <a:spcBef>
                <a:spcPts val="0"/>
              </a:spcBef>
              <a:spcAft>
                <a:spcPts val="0"/>
              </a:spcAft>
              <a:buNone/>
            </a:pPr>
            <a:r>
              <a:rPr lang="en-US" sz="1600" b="1" i="0">
                <a:solidFill>
                  <a:srgbClr val="2B3452"/>
                </a:solidFill>
                <a:latin typeface="Lato"/>
                <a:ea typeface="Lato"/>
                <a:cs typeface="Lato"/>
                <a:sym typeface="Lato"/>
              </a:rPr>
              <a:t>Daniel Hansen</a:t>
            </a:r>
            <a:endParaRPr/>
          </a:p>
          <a:p>
            <a:pPr marL="0" lvl="0" indent="0" algn="l" rtl="0">
              <a:spcBef>
                <a:spcPts val="0"/>
              </a:spcBef>
              <a:spcAft>
                <a:spcPts val="0"/>
              </a:spcAft>
              <a:buNone/>
            </a:pPr>
            <a:r>
              <a:rPr lang="en-US" sz="1600" b="0" i="0">
                <a:solidFill>
                  <a:srgbClr val="121E38"/>
                </a:solidFill>
                <a:latin typeface="Lato"/>
                <a:ea typeface="Lato"/>
                <a:cs typeface="Lato"/>
                <a:sym typeface="Lato"/>
              </a:rPr>
              <a:t>Sergeant</a:t>
            </a:r>
            <a:endParaRPr/>
          </a:p>
          <a:p>
            <a:pPr marL="0" lvl="0" indent="0" algn="l" rtl="0">
              <a:spcBef>
                <a:spcPts val="0"/>
              </a:spcBef>
              <a:spcAft>
                <a:spcPts val="0"/>
              </a:spcAft>
              <a:buNone/>
            </a:pPr>
            <a:r>
              <a:rPr lang="en-US" sz="1600" b="0" i="0" u="sng">
                <a:solidFill>
                  <a:srgbClr val="0B696B"/>
                </a:solidFill>
                <a:latin typeface="Lato"/>
                <a:ea typeface="Lato"/>
                <a:cs typeface="Lato"/>
                <a:sym typeface="Lato"/>
                <a:hlinkClick r:id="rId8">
                  <a:extLst>
                    <a:ext uri="{A12FA001-AC4F-418D-AE19-62706E023703}">
                      <ahyp:hlinkClr xmlns:ahyp="http://schemas.microsoft.com/office/drawing/2018/hyperlinkcolor" val="tx"/>
                    </a:ext>
                  </a:extLst>
                </a:hlinkClick>
              </a:rPr>
              <a:t>dhansen@town.northlake.tx.us</a:t>
            </a: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lvl="0" indent="0" algn="l" rtl="0">
              <a:spcBef>
                <a:spcPts val="0"/>
              </a:spcBef>
              <a:spcAft>
                <a:spcPts val="0"/>
              </a:spcAft>
              <a:buNone/>
            </a:pPr>
            <a:r>
              <a:rPr lang="en-US" sz="1600" b="1" i="0">
                <a:solidFill>
                  <a:srgbClr val="2B3452"/>
                </a:solidFill>
                <a:latin typeface="Lato"/>
                <a:ea typeface="Lato"/>
                <a:cs typeface="Lato"/>
                <a:sym typeface="Lato"/>
              </a:rPr>
              <a:t>Micah Hayman</a:t>
            </a:r>
            <a:endParaRPr/>
          </a:p>
          <a:p>
            <a:pPr marL="0" lvl="0" indent="0" algn="l" rtl="0">
              <a:spcBef>
                <a:spcPts val="0"/>
              </a:spcBef>
              <a:spcAft>
                <a:spcPts val="0"/>
              </a:spcAft>
              <a:buNone/>
            </a:pPr>
            <a:r>
              <a:rPr lang="en-US" sz="1600" b="0" i="0">
                <a:solidFill>
                  <a:srgbClr val="121E38"/>
                </a:solidFill>
                <a:latin typeface="Lato"/>
                <a:ea typeface="Lato"/>
                <a:cs typeface="Lato"/>
                <a:sym typeface="Lato"/>
              </a:rPr>
              <a:t>Sergeant</a:t>
            </a:r>
            <a:endParaRPr/>
          </a:p>
          <a:p>
            <a:pPr marL="0" lvl="0" indent="0" algn="l" rtl="0">
              <a:spcBef>
                <a:spcPts val="0"/>
              </a:spcBef>
              <a:spcAft>
                <a:spcPts val="0"/>
              </a:spcAft>
              <a:buNone/>
            </a:pPr>
            <a:r>
              <a:rPr lang="en-US" sz="1600" b="0" i="0" u="sng">
                <a:solidFill>
                  <a:srgbClr val="0B696B"/>
                </a:solidFill>
                <a:latin typeface="Lato"/>
                <a:ea typeface="Lato"/>
                <a:cs typeface="Lato"/>
                <a:sym typeface="Lato"/>
                <a:hlinkClick r:id="rId9">
                  <a:extLst>
                    <a:ext uri="{A12FA001-AC4F-418D-AE19-62706E023703}">
                      <ahyp:hlinkClr xmlns:ahyp="http://schemas.microsoft.com/office/drawing/2018/hyperlinkcolor" val="tx"/>
                    </a:ext>
                  </a:extLst>
                </a:hlinkClick>
              </a:rPr>
              <a:t>mhayman@town.northlake.tx.us</a:t>
            </a: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lvl="0" indent="0" algn="l" rtl="0">
              <a:spcBef>
                <a:spcPts val="0"/>
              </a:spcBef>
              <a:spcAft>
                <a:spcPts val="0"/>
              </a:spcAft>
              <a:buNone/>
            </a:pPr>
            <a:r>
              <a:rPr lang="en-US" sz="1600" b="1" i="0">
                <a:solidFill>
                  <a:srgbClr val="2B3452"/>
                </a:solidFill>
                <a:latin typeface="Lato"/>
                <a:ea typeface="Lato"/>
                <a:cs typeface="Lato"/>
                <a:sym typeface="Lato"/>
              </a:rPr>
              <a:t>Doug Williams</a:t>
            </a:r>
            <a:endParaRPr/>
          </a:p>
          <a:p>
            <a:pPr marL="0" lvl="0" indent="0" algn="l" rtl="0">
              <a:spcBef>
                <a:spcPts val="0"/>
              </a:spcBef>
              <a:spcAft>
                <a:spcPts val="0"/>
              </a:spcAft>
              <a:buNone/>
            </a:pPr>
            <a:r>
              <a:rPr lang="en-US" sz="1600" b="0" i="0">
                <a:solidFill>
                  <a:srgbClr val="121E38"/>
                </a:solidFill>
                <a:latin typeface="Lato"/>
                <a:ea typeface="Lato"/>
                <a:cs typeface="Lato"/>
                <a:sym typeface="Lato"/>
              </a:rPr>
              <a:t>Sergeant</a:t>
            </a:r>
            <a:endParaRPr/>
          </a:p>
          <a:p>
            <a:pPr marL="0" lvl="0" indent="0" algn="l" rtl="0">
              <a:spcBef>
                <a:spcPts val="0"/>
              </a:spcBef>
              <a:spcAft>
                <a:spcPts val="0"/>
              </a:spcAft>
              <a:buNone/>
            </a:pPr>
            <a:r>
              <a:rPr lang="en-US" sz="1600" b="0" i="0" u="sng">
                <a:solidFill>
                  <a:srgbClr val="0B696B"/>
                </a:solidFill>
                <a:latin typeface="Lato"/>
                <a:ea typeface="Lato"/>
                <a:cs typeface="Lato"/>
                <a:sym typeface="Lato"/>
                <a:hlinkClick r:id="rId10">
                  <a:extLst>
                    <a:ext uri="{A12FA001-AC4F-418D-AE19-62706E023703}">
                      <ahyp:hlinkClr xmlns:ahyp="http://schemas.microsoft.com/office/drawing/2018/hyperlinkcolor" val="tx"/>
                    </a:ext>
                  </a:extLst>
                </a:hlinkClick>
              </a:rPr>
              <a:t>dwilliams@town.northlake.tx.us</a:t>
            </a: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marR="0" lvl="0" indent="0" algn="l" rtl="0">
              <a:lnSpc>
                <a:spcPct val="119148"/>
              </a:lnSpc>
              <a:spcBef>
                <a:spcPts val="0"/>
              </a:spcBef>
              <a:spcAft>
                <a:spcPts val="0"/>
              </a:spcAft>
              <a:buNone/>
            </a:pPr>
            <a:endParaRPr sz="2350">
              <a:solidFill>
                <a:srgbClr val="000000"/>
              </a:solidFill>
              <a:latin typeface="Georgia"/>
              <a:ea typeface="Georgia"/>
              <a:cs typeface="Georgia"/>
              <a:sym typeface="Georgia"/>
            </a:endParaRPr>
          </a:p>
        </p:txBody>
      </p:sp>
      <p:sp>
        <p:nvSpPr>
          <p:cNvPr id="160" name="Google Shape;160;p6"/>
          <p:cNvSpPr txBox="1">
            <a:spLocks noGrp="1"/>
          </p:cNvSpPr>
          <p:nvPr>
            <p:ph type="body" idx="1"/>
          </p:nvPr>
        </p:nvSpPr>
        <p:spPr>
          <a:xfrm flipH="1">
            <a:off x="8380429" y="3733014"/>
            <a:ext cx="621528" cy="1065229"/>
          </a:xfrm>
          <a:prstGeom prst="rect">
            <a:avLst/>
          </a:prstGeom>
          <a:noFill/>
          <a:ln>
            <a:noFill/>
          </a:ln>
        </p:spPr>
        <p:txBody>
          <a:bodyPr spcFirstLastPara="1" wrap="square" lIns="0" tIns="12050" rIns="0" bIns="0" anchor="t" anchorCtr="0">
            <a:noAutofit/>
          </a:bodyPr>
          <a:lstStyle/>
          <a:p>
            <a:pPr marL="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p:txBody>
      </p:sp>
      <p:pic>
        <p:nvPicPr>
          <p:cNvPr id="161" name="Google Shape;161;p6" descr="Robert_Crawford"/>
          <p:cNvPicPr preferRelativeResize="0"/>
          <p:nvPr/>
        </p:nvPicPr>
        <p:blipFill rotWithShape="1">
          <a:blip r:embed="rId11">
            <a:alphaModFix/>
          </a:blip>
          <a:srcRect/>
          <a:stretch/>
        </p:blipFill>
        <p:spPr>
          <a:xfrm>
            <a:off x="3984896" y="1104960"/>
            <a:ext cx="2076541" cy="2324040"/>
          </a:xfrm>
          <a:prstGeom prst="rect">
            <a:avLst/>
          </a:prstGeom>
          <a:noFill/>
          <a:ln>
            <a:noFill/>
          </a:ln>
        </p:spPr>
      </p:pic>
      <p:pic>
        <p:nvPicPr>
          <p:cNvPr id="162" name="Google Shape;162;p6" descr="Michael_Coleman"/>
          <p:cNvPicPr preferRelativeResize="0"/>
          <p:nvPr/>
        </p:nvPicPr>
        <p:blipFill rotWithShape="1">
          <a:blip r:embed="rId12">
            <a:alphaModFix/>
          </a:blip>
          <a:srcRect/>
          <a:stretch/>
        </p:blipFill>
        <p:spPr>
          <a:xfrm>
            <a:off x="3950335" y="3546535"/>
            <a:ext cx="2145665" cy="2388094"/>
          </a:xfrm>
          <a:prstGeom prst="rect">
            <a:avLst/>
          </a:prstGeom>
          <a:noFill/>
          <a:ln>
            <a:noFill/>
          </a:ln>
        </p:spPr>
      </p:pic>
      <p:sp>
        <p:nvSpPr>
          <p:cNvPr id="163" name="Google Shape;163;p6"/>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28125"/>
              </a:lnSpc>
              <a:spcBef>
                <a:spcPts val="0"/>
              </a:spcBef>
              <a:spcAft>
                <a:spcPts val="0"/>
              </a:spcAft>
              <a:buNone/>
            </a:pPr>
            <a:r>
              <a:rPr lang="en-US" sz="3200">
                <a:solidFill>
                  <a:srgbClr val="FFFFFF"/>
                </a:solidFill>
                <a:latin typeface="Arial"/>
                <a:ea typeface="Arial"/>
                <a:cs typeface="Arial"/>
                <a:sym typeface="Arial"/>
              </a:rPr>
              <a:t>	NORTHLAKE POLICE DEPARTMENT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pic>
        <p:nvPicPr>
          <p:cNvPr id="168" name="Google Shape;168;p7"/>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69" name="Google Shape;169;p7"/>
          <p:cNvSpPr txBox="1">
            <a:spLocks noGrp="1"/>
          </p:cNvSpPr>
          <p:nvPr>
            <p:ph type="body" idx="1"/>
          </p:nvPr>
        </p:nvSpPr>
        <p:spPr>
          <a:xfrm>
            <a:off x="0" y="1097275"/>
            <a:ext cx="9162900" cy="857400"/>
          </a:xfrm>
          <a:prstGeom prst="rect">
            <a:avLst/>
          </a:prstGeom>
          <a:noFill/>
          <a:ln>
            <a:noFill/>
          </a:ln>
        </p:spPr>
        <p:txBody>
          <a:bodyPr spcFirstLastPara="1" wrap="square" lIns="0" tIns="1250" rIns="0" bIns="0" anchor="t" anchorCtr="0">
            <a:noAutofit/>
          </a:bodyPr>
          <a:lstStyle/>
          <a:p>
            <a:pPr marL="0" marR="0" lvl="0" indent="0" algn="ctr" rtl="0">
              <a:lnSpc>
                <a:spcPct val="113888"/>
              </a:lnSpc>
              <a:spcBef>
                <a:spcPts val="0"/>
              </a:spcBef>
              <a:spcAft>
                <a:spcPts val="0"/>
              </a:spcAft>
              <a:buNone/>
            </a:pPr>
            <a:r>
              <a:rPr lang="en-US" sz="3600">
                <a:solidFill>
                  <a:srgbClr val="AC6C0E"/>
                </a:solidFill>
              </a:rPr>
              <a:t>Cristian Maury - US Project Manager</a:t>
            </a:r>
            <a:endParaRPr sz="3600">
              <a:solidFill>
                <a:srgbClr val="AC6C0E"/>
              </a:solidFill>
              <a:latin typeface="Arial"/>
              <a:ea typeface="Arial"/>
              <a:cs typeface="Arial"/>
              <a:sym typeface="Arial"/>
            </a:endParaRPr>
          </a:p>
        </p:txBody>
      </p:sp>
      <p:sp>
        <p:nvSpPr>
          <p:cNvPr id="170" name="Google Shape;170;p7"/>
          <p:cNvSpPr txBox="1">
            <a:spLocks noGrp="1"/>
          </p:cNvSpPr>
          <p:nvPr>
            <p:ph type="body" idx="1"/>
          </p:nvPr>
        </p:nvSpPr>
        <p:spPr>
          <a:xfrm>
            <a:off x="0" y="4127872"/>
            <a:ext cx="3592200" cy="1940700"/>
          </a:xfrm>
          <a:prstGeom prst="rect">
            <a:avLst/>
          </a:prstGeom>
          <a:noFill/>
          <a:ln>
            <a:noFill/>
          </a:ln>
        </p:spPr>
        <p:txBody>
          <a:bodyPr spcFirstLastPara="1" wrap="square" lIns="0" tIns="12050" rIns="0" bIns="0" anchor="t" anchorCtr="0">
            <a:noAutofit/>
          </a:bodyPr>
          <a:lstStyle/>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    </a:t>
            </a:r>
            <a:endParaRPr/>
          </a:p>
          <a:p>
            <a:pPr marL="914400" marR="0" lvl="0" indent="0" algn="l" rtl="0">
              <a:lnSpc>
                <a:spcPct val="110638"/>
              </a:lnSpc>
              <a:spcBef>
                <a:spcPts val="0"/>
              </a:spcBef>
              <a:spcAft>
                <a:spcPts val="0"/>
              </a:spcAft>
              <a:buNone/>
            </a:pPr>
            <a:endParaRPr sz="2350">
              <a:solidFill>
                <a:srgbClr val="000000"/>
              </a:solidFill>
              <a:latin typeface="Georgia"/>
              <a:ea typeface="Georgia"/>
              <a:cs typeface="Georgia"/>
              <a:sym typeface="Georgia"/>
            </a:endParaRPr>
          </a:p>
          <a:p>
            <a:pPr marL="914400" marR="0" lvl="0" indent="0" algn="l" rtl="0">
              <a:lnSpc>
                <a:spcPct val="110638"/>
              </a:lnSpc>
              <a:spcBef>
                <a:spcPts val="0"/>
              </a:spcBef>
              <a:spcAft>
                <a:spcPts val="0"/>
              </a:spcAft>
              <a:buNone/>
            </a:pPr>
            <a:r>
              <a:rPr lang="en-US" sz="2350">
                <a:solidFill>
                  <a:srgbClr val="000000"/>
                </a:solidFill>
                <a:latin typeface="Georgia"/>
                <a:ea typeface="Georgia"/>
                <a:cs typeface="Georgia"/>
                <a:sym typeface="Georgia"/>
              </a:rPr>
              <a:t> </a:t>
            </a:r>
            <a:endParaRPr/>
          </a:p>
        </p:txBody>
      </p:sp>
      <p:sp>
        <p:nvSpPr>
          <p:cNvPr id="171" name="Google Shape;171;p7"/>
          <p:cNvSpPr txBox="1">
            <a:spLocks noGrp="1"/>
          </p:cNvSpPr>
          <p:nvPr>
            <p:ph type="body" idx="1"/>
          </p:nvPr>
        </p:nvSpPr>
        <p:spPr>
          <a:xfrm>
            <a:off x="6199505" y="1104960"/>
            <a:ext cx="5430243" cy="485387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600" b="0" i="0">
              <a:solidFill>
                <a:srgbClr val="121E38"/>
              </a:solidFill>
              <a:latin typeface="Lato"/>
              <a:ea typeface="Lato"/>
              <a:cs typeface="Lato"/>
              <a:sym typeface="Lato"/>
            </a:endParaRPr>
          </a:p>
          <a:p>
            <a:pPr marL="0" lvl="0" indent="0" algn="l" rtl="0">
              <a:spcBef>
                <a:spcPts val="0"/>
              </a:spcBef>
              <a:spcAft>
                <a:spcPts val="0"/>
              </a:spcAft>
              <a:buNone/>
            </a:pPr>
            <a:endParaRPr sz="1600" b="0" i="0">
              <a:solidFill>
                <a:srgbClr val="121E38"/>
              </a:solidFill>
              <a:latin typeface="Lato"/>
              <a:ea typeface="Lato"/>
              <a:cs typeface="Lato"/>
              <a:sym typeface="Lato"/>
            </a:endParaRPr>
          </a:p>
          <a:p>
            <a:pPr marL="0" marR="0" lvl="0" indent="0" algn="l" rtl="0">
              <a:lnSpc>
                <a:spcPct val="119148"/>
              </a:lnSpc>
              <a:spcBef>
                <a:spcPts val="0"/>
              </a:spcBef>
              <a:spcAft>
                <a:spcPts val="0"/>
              </a:spcAft>
              <a:buNone/>
            </a:pPr>
            <a:endParaRPr sz="2350">
              <a:solidFill>
                <a:srgbClr val="000000"/>
              </a:solidFill>
              <a:latin typeface="Georgia"/>
              <a:ea typeface="Georgia"/>
              <a:cs typeface="Georgia"/>
              <a:sym typeface="Georgia"/>
            </a:endParaRPr>
          </a:p>
        </p:txBody>
      </p:sp>
      <p:sp>
        <p:nvSpPr>
          <p:cNvPr id="172" name="Google Shape;172;p7"/>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13888"/>
              </a:lnSpc>
              <a:spcBef>
                <a:spcPts val="0"/>
              </a:spcBef>
              <a:spcAft>
                <a:spcPts val="0"/>
              </a:spcAft>
              <a:buNone/>
            </a:pPr>
            <a:r>
              <a:rPr lang="en-US" sz="3600">
                <a:solidFill>
                  <a:srgbClr val="FFFFFF"/>
                </a:solidFill>
                <a:latin typeface="Arial"/>
                <a:ea typeface="Arial"/>
                <a:cs typeface="Arial"/>
                <a:sym typeface="Arial"/>
              </a:rPr>
              <a:t>	MANNA DRONE DELIVERY</a:t>
            </a:r>
            <a:endParaRPr/>
          </a:p>
        </p:txBody>
      </p:sp>
      <p:pic>
        <p:nvPicPr>
          <p:cNvPr id="173" name="Google Shape;173;p7"/>
          <p:cNvPicPr preferRelativeResize="0"/>
          <p:nvPr/>
        </p:nvPicPr>
        <p:blipFill>
          <a:blip r:embed="rId4">
            <a:alphaModFix/>
          </a:blip>
          <a:stretch>
            <a:fillRect/>
          </a:stretch>
        </p:blipFill>
        <p:spPr>
          <a:xfrm>
            <a:off x="9605754" y="193047"/>
            <a:ext cx="2344830" cy="1624475"/>
          </a:xfrm>
          <a:prstGeom prst="rect">
            <a:avLst/>
          </a:prstGeom>
          <a:noFill/>
          <a:ln>
            <a:noFill/>
          </a:ln>
        </p:spPr>
      </p:pic>
      <p:pic>
        <p:nvPicPr>
          <p:cNvPr id="174" name="Google Shape;174;p7"/>
          <p:cNvPicPr preferRelativeResize="0"/>
          <p:nvPr/>
        </p:nvPicPr>
        <p:blipFill>
          <a:blip r:embed="rId5">
            <a:alphaModFix/>
          </a:blip>
          <a:stretch>
            <a:fillRect/>
          </a:stretch>
        </p:blipFill>
        <p:spPr>
          <a:xfrm>
            <a:off x="408850" y="2558101"/>
            <a:ext cx="6158336" cy="4117024"/>
          </a:xfrm>
          <a:prstGeom prst="rect">
            <a:avLst/>
          </a:prstGeom>
          <a:noFill/>
          <a:ln>
            <a:noFill/>
          </a:ln>
        </p:spPr>
      </p:pic>
      <p:pic>
        <p:nvPicPr>
          <p:cNvPr id="175" name="Google Shape;175;p7"/>
          <p:cNvPicPr preferRelativeResize="0"/>
          <p:nvPr/>
        </p:nvPicPr>
        <p:blipFill>
          <a:blip r:embed="rId6">
            <a:alphaModFix/>
          </a:blip>
          <a:stretch>
            <a:fillRect/>
          </a:stretch>
        </p:blipFill>
        <p:spPr>
          <a:xfrm>
            <a:off x="7765875" y="2064525"/>
            <a:ext cx="3980925" cy="3980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pic>
        <p:nvPicPr>
          <p:cNvPr id="180" name="Google Shape;180;p8"/>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81" name="Google Shape;181;p8"/>
          <p:cNvSpPr txBox="1">
            <a:spLocks noGrp="1"/>
          </p:cNvSpPr>
          <p:nvPr>
            <p:ph type="body" idx="1"/>
          </p:nvPr>
        </p:nvSpPr>
        <p:spPr>
          <a:xfrm>
            <a:off x="536575" y="1284605"/>
            <a:ext cx="6781800" cy="5395595"/>
          </a:xfrm>
          <a:prstGeom prst="rect">
            <a:avLst/>
          </a:prstGeom>
          <a:noFill/>
          <a:ln>
            <a:noFill/>
          </a:ln>
        </p:spPr>
        <p:txBody>
          <a:bodyPr spcFirstLastPara="1" wrap="square" lIns="0" tIns="160650" rIns="0" bIns="0" anchor="t" anchorCtr="0">
            <a:noAutofit/>
          </a:bodyPr>
          <a:lstStyle/>
          <a:p>
            <a:pPr marL="548640" marR="0" lvl="0" indent="-274320" algn="l" rtl="0">
              <a:lnSpc>
                <a:spcPct val="120000"/>
              </a:lnSpc>
              <a:spcBef>
                <a:spcPts val="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Protect and Enhance Property Values </a:t>
            </a:r>
            <a:endParaRPr/>
          </a:p>
          <a:p>
            <a:pPr marL="731520" marR="0" lvl="0" indent="-274319" algn="l" rtl="0">
              <a:lnSpc>
                <a:spcPct val="120000"/>
              </a:lnSpc>
              <a:spcBef>
                <a:spcPts val="3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CC&amp;R Compliance </a:t>
            </a:r>
            <a:endParaRPr/>
          </a:p>
          <a:p>
            <a:pPr marL="731520" marR="0" lvl="0" indent="-274319" algn="l" rtl="0">
              <a:lnSpc>
                <a:spcPct val="120000"/>
              </a:lnSpc>
              <a:spcBef>
                <a:spcPts val="3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Architectural Review </a:t>
            </a:r>
            <a:endParaRPr/>
          </a:p>
          <a:p>
            <a:pPr marL="548640" marR="0" lvl="0" indent="-274320" algn="l" rtl="0">
              <a:lnSpc>
                <a:spcPct val="120000"/>
              </a:lnSpc>
              <a:spcBef>
                <a:spcPts val="244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Maintenance of Common Areas </a:t>
            </a:r>
            <a:endParaRPr/>
          </a:p>
          <a:p>
            <a:pPr marL="731520" marR="0" lvl="0" indent="-274319" algn="l" rtl="0">
              <a:lnSpc>
                <a:spcPct val="120000"/>
              </a:lnSpc>
              <a:spcBef>
                <a:spcPts val="4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Jackson Hall, Greeting House, Swimming Pool, Arena </a:t>
            </a:r>
            <a:endParaRPr/>
          </a:p>
          <a:p>
            <a:pPr marL="731520" marR="0" lvl="0" indent="-274319" algn="l" rtl="0">
              <a:lnSpc>
                <a:spcPct val="120000"/>
              </a:lnSpc>
              <a:spcBef>
                <a:spcPts val="3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Streetscapes and ROW’s </a:t>
            </a:r>
            <a:endParaRPr/>
          </a:p>
          <a:p>
            <a:pPr marL="731520" marR="0" lvl="0" indent="-274319" algn="l" rtl="0">
              <a:lnSpc>
                <a:spcPct val="120000"/>
              </a:lnSpc>
              <a:spcBef>
                <a:spcPts val="3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Parks, Greenbelts and Entry Features </a:t>
            </a:r>
            <a:endParaRPr/>
          </a:p>
          <a:p>
            <a:pPr marL="548640" marR="274320" lvl="0" indent="-274320" algn="l" rtl="0">
              <a:lnSpc>
                <a:spcPct val="120000"/>
              </a:lnSpc>
              <a:spcBef>
                <a:spcPts val="2400"/>
              </a:spcBef>
              <a:spcAft>
                <a:spcPts val="0"/>
              </a:spcAft>
              <a:buClr>
                <a:srgbClr val="000000"/>
              </a:buClr>
              <a:buSzPts val="2000"/>
              <a:buFont typeface="Noto Sans Symbols"/>
              <a:buChar char="∙"/>
            </a:pPr>
            <a:r>
              <a:rPr lang="en-US" sz="2000">
                <a:solidFill>
                  <a:srgbClr val="000000"/>
                </a:solidFill>
                <a:latin typeface="Georgia"/>
                <a:ea typeface="Georgia"/>
                <a:cs typeface="Georgia"/>
                <a:sym typeface="Georgia"/>
              </a:rPr>
              <a:t>Provide Programming and Lifestyle to Enhance </a:t>
            </a:r>
            <a:r>
              <a:rPr lang="en-US" sz="2000" i="1">
                <a:solidFill>
                  <a:srgbClr val="000000"/>
                </a:solidFill>
                <a:latin typeface="Georgia"/>
                <a:ea typeface="Georgia"/>
                <a:cs typeface="Georgia"/>
                <a:sym typeface="Georgia"/>
              </a:rPr>
              <a:t>Quality of Life </a:t>
            </a:r>
            <a:r>
              <a:rPr lang="en-US" sz="2000">
                <a:solidFill>
                  <a:srgbClr val="000000"/>
                </a:solidFill>
                <a:latin typeface="Georgia"/>
                <a:ea typeface="Georgia"/>
                <a:cs typeface="Georgia"/>
                <a:sym typeface="Georgia"/>
              </a:rPr>
              <a:t>and Promote a </a:t>
            </a:r>
            <a:r>
              <a:rPr lang="en-US" sz="2000" i="1">
                <a:solidFill>
                  <a:srgbClr val="000000"/>
                </a:solidFill>
                <a:latin typeface="Georgia"/>
                <a:ea typeface="Georgia"/>
                <a:cs typeface="Georgia"/>
                <a:sym typeface="Georgia"/>
              </a:rPr>
              <a:t>Sense of Community </a:t>
            </a:r>
            <a:endParaRPr/>
          </a:p>
        </p:txBody>
      </p:sp>
      <p:sp>
        <p:nvSpPr>
          <p:cNvPr id="182" name="Google Shape;182;p8"/>
          <p:cNvSpPr txBox="1">
            <a:spLocks noGrp="1"/>
          </p:cNvSpPr>
          <p:nvPr>
            <p:ph type="body" idx="1"/>
          </p:nvPr>
        </p:nvSpPr>
        <p:spPr>
          <a:xfrm>
            <a:off x="8243240" y="1141010"/>
            <a:ext cx="3188400" cy="1665600"/>
          </a:xfrm>
          <a:prstGeom prst="rect">
            <a:avLst/>
          </a:prstGeom>
          <a:noFill/>
          <a:ln>
            <a:noFill/>
          </a:ln>
        </p:spPr>
        <p:txBody>
          <a:bodyPr spcFirstLastPara="1" wrap="square" lIns="0" tIns="12050" rIns="0" bIns="0" anchor="t" anchorCtr="0">
            <a:noAutofit/>
          </a:bodyPr>
          <a:lstStyle/>
          <a:p>
            <a:pPr marL="0" marR="0" lvl="0" indent="0" algn="l" rtl="0">
              <a:lnSpc>
                <a:spcPct val="110000"/>
              </a:lnSpc>
              <a:spcBef>
                <a:spcPts val="0"/>
              </a:spcBef>
              <a:spcAft>
                <a:spcPts val="0"/>
              </a:spcAft>
              <a:buNone/>
            </a:pPr>
            <a:r>
              <a:rPr lang="en-US" sz="2000" b="1" i="1">
                <a:solidFill>
                  <a:srgbClr val="000000"/>
                </a:solidFill>
                <a:latin typeface="Georgia"/>
                <a:ea typeface="Georgia"/>
                <a:cs typeface="Georgia"/>
                <a:sym typeface="Georgia"/>
              </a:rPr>
              <a:t>Homeowner Rights: </a:t>
            </a:r>
            <a:endParaRPr/>
          </a:p>
          <a:p>
            <a:pPr marL="1371600" marR="0" lvl="0" indent="-457200" algn="l" rtl="0">
              <a:lnSpc>
                <a:spcPct val="122222"/>
              </a:lnSpc>
              <a:spcBef>
                <a:spcPts val="0"/>
              </a:spcBef>
              <a:spcAft>
                <a:spcPts val="0"/>
              </a:spcAft>
              <a:buClr>
                <a:srgbClr val="000000"/>
              </a:buClr>
              <a:buSzPts val="1800"/>
              <a:buFont typeface="Noto Sans Symbols"/>
              <a:buChar char="∙"/>
            </a:pPr>
            <a:r>
              <a:rPr lang="en-US" sz="1800">
                <a:solidFill>
                  <a:srgbClr val="000000"/>
                </a:solidFill>
                <a:latin typeface="Georgia"/>
                <a:ea typeface="Georgia"/>
                <a:cs typeface="Georgia"/>
                <a:sym typeface="Georgia"/>
              </a:rPr>
              <a:t>Use of Common Facilities </a:t>
            </a:r>
            <a:endParaRPr/>
          </a:p>
          <a:p>
            <a:pPr marL="1371600" marR="0" lvl="0" indent="-457200" algn="l" rtl="0">
              <a:lnSpc>
                <a:spcPct val="122222"/>
              </a:lnSpc>
              <a:spcBef>
                <a:spcPts val="5"/>
              </a:spcBef>
              <a:spcAft>
                <a:spcPts val="0"/>
              </a:spcAft>
              <a:buClr>
                <a:srgbClr val="000000"/>
              </a:buClr>
              <a:buSzPts val="1800"/>
              <a:buFont typeface="Noto Sans Symbols"/>
              <a:buChar char="∙"/>
            </a:pPr>
            <a:r>
              <a:rPr lang="en-US" sz="1800">
                <a:solidFill>
                  <a:srgbClr val="000000"/>
                </a:solidFill>
                <a:latin typeface="Georgia"/>
                <a:ea typeface="Georgia"/>
                <a:cs typeface="Georgia"/>
                <a:sym typeface="Georgia"/>
              </a:rPr>
              <a:t>Expect HOA to be managed per the Governing Documents </a:t>
            </a:r>
            <a:endParaRPr/>
          </a:p>
        </p:txBody>
      </p:sp>
      <p:sp>
        <p:nvSpPr>
          <p:cNvPr id="183" name="Google Shape;183;p8"/>
          <p:cNvSpPr txBox="1">
            <a:spLocks noGrp="1"/>
          </p:cNvSpPr>
          <p:nvPr>
            <p:ph type="body" idx="1"/>
          </p:nvPr>
        </p:nvSpPr>
        <p:spPr>
          <a:xfrm>
            <a:off x="8183880" y="3670300"/>
            <a:ext cx="3307080" cy="1907540"/>
          </a:xfrm>
          <a:prstGeom prst="rect">
            <a:avLst/>
          </a:prstGeom>
          <a:noFill/>
          <a:ln>
            <a:noFill/>
          </a:ln>
        </p:spPr>
        <p:txBody>
          <a:bodyPr spcFirstLastPara="1" wrap="square" lIns="0" tIns="11425" rIns="0" bIns="0" anchor="t" anchorCtr="0">
            <a:noAutofit/>
          </a:bodyPr>
          <a:lstStyle/>
          <a:p>
            <a:pPr marL="0" marR="0" lvl="0" indent="0" algn="l" rtl="0">
              <a:lnSpc>
                <a:spcPct val="111111"/>
              </a:lnSpc>
              <a:spcBef>
                <a:spcPts val="0"/>
              </a:spcBef>
              <a:spcAft>
                <a:spcPts val="0"/>
              </a:spcAft>
              <a:buNone/>
            </a:pPr>
            <a:r>
              <a:rPr lang="en-US" sz="1800" b="1">
                <a:solidFill>
                  <a:srgbClr val="000000"/>
                </a:solidFill>
                <a:latin typeface="Georgia"/>
                <a:ea typeface="Georgia"/>
                <a:cs typeface="Georgia"/>
                <a:sym typeface="Georgia"/>
              </a:rPr>
              <a:t>Homeowner Obligations: </a:t>
            </a:r>
            <a:endParaRPr/>
          </a:p>
          <a:p>
            <a:pPr marL="1371600" marR="0" lvl="0" indent="-457200" algn="l" rtl="0">
              <a:lnSpc>
                <a:spcPct val="122222"/>
              </a:lnSpc>
              <a:spcBef>
                <a:spcPts val="0"/>
              </a:spcBef>
              <a:spcAft>
                <a:spcPts val="0"/>
              </a:spcAft>
              <a:buClr>
                <a:srgbClr val="000000"/>
              </a:buClr>
              <a:buSzPts val="1800"/>
              <a:buFont typeface="Noto Sans Symbols"/>
              <a:buChar char="∙"/>
            </a:pPr>
            <a:r>
              <a:rPr lang="en-US" sz="1800">
                <a:solidFill>
                  <a:srgbClr val="000000"/>
                </a:solidFill>
                <a:latin typeface="Georgia"/>
                <a:ea typeface="Georgia"/>
                <a:cs typeface="Georgia"/>
                <a:sym typeface="Georgia"/>
              </a:rPr>
              <a:t>Pay Assessments </a:t>
            </a:r>
            <a:endParaRPr/>
          </a:p>
          <a:p>
            <a:pPr marL="1371600" marR="0" lvl="0" indent="-457200" algn="l" rtl="0">
              <a:lnSpc>
                <a:spcPct val="122222"/>
              </a:lnSpc>
              <a:spcBef>
                <a:spcPts val="0"/>
              </a:spcBef>
              <a:spcAft>
                <a:spcPts val="0"/>
              </a:spcAft>
              <a:buClr>
                <a:srgbClr val="000000"/>
              </a:buClr>
              <a:buSzPts val="1800"/>
              <a:buFont typeface="Noto Sans Symbols"/>
              <a:buChar char="∙"/>
            </a:pPr>
            <a:r>
              <a:rPr lang="en-US" sz="1800">
                <a:solidFill>
                  <a:srgbClr val="000000"/>
                </a:solidFill>
                <a:latin typeface="Georgia"/>
                <a:ea typeface="Georgia"/>
                <a:cs typeface="Georgia"/>
                <a:sym typeface="Georgia"/>
              </a:rPr>
              <a:t>Comply with Governing Documents; Rules and Regulations </a:t>
            </a:r>
            <a:endParaRPr/>
          </a:p>
          <a:p>
            <a:pPr marL="1371600" marR="0" lvl="0" indent="-457200" algn="l" rtl="0">
              <a:lnSpc>
                <a:spcPct val="116666"/>
              </a:lnSpc>
              <a:spcBef>
                <a:spcPts val="0"/>
              </a:spcBef>
              <a:spcAft>
                <a:spcPts val="0"/>
              </a:spcAft>
              <a:buClr>
                <a:srgbClr val="000000"/>
              </a:buClr>
              <a:buSzPts val="1800"/>
              <a:buFont typeface="Noto Sans Symbols"/>
              <a:buChar char="∙"/>
            </a:pPr>
            <a:r>
              <a:rPr lang="en-US" sz="1800">
                <a:solidFill>
                  <a:srgbClr val="000000"/>
                </a:solidFill>
                <a:latin typeface="Georgia"/>
                <a:ea typeface="Georgia"/>
                <a:cs typeface="Georgia"/>
                <a:sym typeface="Georgia"/>
              </a:rPr>
              <a:t>Support Community Living </a:t>
            </a:r>
            <a:endParaRPr/>
          </a:p>
        </p:txBody>
      </p:sp>
      <p:sp>
        <p:nvSpPr>
          <p:cNvPr id="184" name="Google Shape;184;p8"/>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46428"/>
              </a:lnSpc>
              <a:spcBef>
                <a:spcPts val="0"/>
              </a:spcBef>
              <a:spcAft>
                <a:spcPts val="0"/>
              </a:spcAft>
              <a:buNone/>
            </a:pPr>
            <a:r>
              <a:rPr lang="en-US" sz="2800">
                <a:solidFill>
                  <a:srgbClr val="FFFFFF"/>
                </a:solidFill>
                <a:latin typeface="Arial"/>
                <a:ea typeface="Arial"/>
                <a:cs typeface="Arial"/>
                <a:sym typeface="Arial"/>
              </a:rPr>
              <a:t>	PURPOSE AND BENEFIT OF THE HOA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pic>
        <p:nvPicPr>
          <p:cNvPr id="180" name="Google Shape;180;p8"/>
          <p:cNvPicPr preferRelativeResize="0"/>
          <p:nvPr/>
        </p:nvPicPr>
        <p:blipFill rotWithShape="1">
          <a:blip r:embed="rId3">
            <a:alphaModFix/>
          </a:blip>
          <a:srcRect/>
          <a:stretch/>
        </p:blipFill>
        <p:spPr>
          <a:xfrm>
            <a:off x="10680065" y="5958840"/>
            <a:ext cx="713105" cy="716280"/>
          </a:xfrm>
          <a:prstGeom prst="rect">
            <a:avLst/>
          </a:prstGeom>
          <a:noFill/>
          <a:ln>
            <a:noFill/>
          </a:ln>
        </p:spPr>
      </p:pic>
      <p:sp>
        <p:nvSpPr>
          <p:cNvPr id="181" name="Google Shape;181;p8"/>
          <p:cNvSpPr txBox="1">
            <a:spLocks noGrp="1"/>
          </p:cNvSpPr>
          <p:nvPr>
            <p:ph type="body" idx="1"/>
          </p:nvPr>
        </p:nvSpPr>
        <p:spPr>
          <a:xfrm>
            <a:off x="536574" y="1284605"/>
            <a:ext cx="6938423" cy="5395595"/>
          </a:xfrm>
          <a:prstGeom prst="rect">
            <a:avLst/>
          </a:prstGeom>
          <a:noFill/>
          <a:ln>
            <a:noFill/>
          </a:ln>
        </p:spPr>
        <p:txBody>
          <a:bodyPr spcFirstLastPara="1" wrap="square" lIns="0" tIns="160650" rIns="0" bIns="0" anchor="t" anchorCtr="0">
            <a:noAutofit/>
          </a:bodyPr>
          <a:lstStyle/>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The EPC is a resident ran and resident staffed Committee.</a:t>
            </a:r>
          </a:p>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Since its start in 2022 it has grown from a committee member of 1 to 9 committee members and 50 other volunteers.</a:t>
            </a:r>
          </a:p>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They have held two CPR class’s that 35 residents and staff have attended in 2023.</a:t>
            </a:r>
          </a:p>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They have held tornado safety, winter preparedness, and two children’s preparedness classes in 2023.</a:t>
            </a:r>
          </a:p>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They have been part of National Night Out and participate in New Homeowner Orientation each month.</a:t>
            </a:r>
          </a:p>
          <a:p>
            <a:pPr marL="548640" marR="0" lvl="0" indent="-274320" algn="l" rtl="0">
              <a:lnSpc>
                <a:spcPct val="120000"/>
              </a:lnSpc>
              <a:spcBef>
                <a:spcPts val="0"/>
              </a:spcBef>
              <a:spcAft>
                <a:spcPts val="0"/>
              </a:spcAft>
              <a:buClr>
                <a:srgbClr val="000000"/>
              </a:buClr>
              <a:buSzPts val="2000"/>
              <a:buFont typeface="Noto Sans Symbols"/>
              <a:buChar char="∙"/>
            </a:pPr>
            <a:r>
              <a:rPr lang="en-US" sz="1400" dirty="0"/>
              <a:t>They were the organization that helped push for the AED stations in the community.</a:t>
            </a:r>
          </a:p>
          <a:p>
            <a:pPr marL="274320" marR="0" lvl="0" indent="0" algn="l" rtl="0">
              <a:lnSpc>
                <a:spcPct val="120000"/>
              </a:lnSpc>
              <a:spcBef>
                <a:spcPts val="0"/>
              </a:spcBef>
              <a:spcAft>
                <a:spcPts val="0"/>
              </a:spcAft>
              <a:buClr>
                <a:srgbClr val="000000"/>
              </a:buClr>
              <a:buSzPts val="2000"/>
            </a:pPr>
            <a:endParaRPr lang="en-US" sz="1400" dirty="0"/>
          </a:p>
          <a:p>
            <a:pPr marL="274320" marR="0" lvl="0" indent="0" algn="l" rtl="0">
              <a:lnSpc>
                <a:spcPct val="120000"/>
              </a:lnSpc>
              <a:spcBef>
                <a:spcPts val="0"/>
              </a:spcBef>
              <a:spcAft>
                <a:spcPts val="0"/>
              </a:spcAft>
              <a:buClr>
                <a:srgbClr val="000000"/>
              </a:buClr>
              <a:buSzPts val="2000"/>
            </a:pPr>
            <a:r>
              <a:rPr lang="en-US" sz="1400" dirty="0"/>
              <a:t>They have scheduled for 2024:</a:t>
            </a:r>
          </a:p>
          <a:p>
            <a:pPr marL="560070" marR="0" lvl="0" indent="-285750" algn="l" rtl="0">
              <a:lnSpc>
                <a:spcPct val="120000"/>
              </a:lnSpc>
              <a:spcBef>
                <a:spcPts val="0"/>
              </a:spcBef>
              <a:spcAft>
                <a:spcPts val="0"/>
              </a:spcAft>
              <a:buClr>
                <a:srgbClr val="000000"/>
              </a:buClr>
              <a:buSzPts val="2000"/>
              <a:buFont typeface="Arial" panose="020B0604020202020204" pitchFamily="34" charset="0"/>
              <a:buChar char="•"/>
            </a:pPr>
            <a:r>
              <a:rPr lang="en-US" sz="1400" dirty="0"/>
              <a:t>Another tornado class for 02/20/2024</a:t>
            </a:r>
          </a:p>
          <a:p>
            <a:pPr marL="560070" marR="0" lvl="0" indent="-285750" algn="l" rtl="0">
              <a:lnSpc>
                <a:spcPct val="120000"/>
              </a:lnSpc>
              <a:spcBef>
                <a:spcPts val="0"/>
              </a:spcBef>
              <a:spcAft>
                <a:spcPts val="0"/>
              </a:spcAft>
              <a:buClr>
                <a:srgbClr val="000000"/>
              </a:buClr>
              <a:buSzPts val="2000"/>
              <a:buFont typeface="Arial" panose="020B0604020202020204" pitchFamily="34" charset="0"/>
              <a:buChar char="•"/>
            </a:pPr>
            <a:r>
              <a:rPr lang="en-US" sz="1400" dirty="0"/>
              <a:t>Stop the Bleed class.</a:t>
            </a:r>
          </a:p>
          <a:p>
            <a:pPr marL="560070" marR="0" lvl="0" indent="-285750" algn="l" rtl="0">
              <a:lnSpc>
                <a:spcPct val="120000"/>
              </a:lnSpc>
              <a:spcBef>
                <a:spcPts val="0"/>
              </a:spcBef>
              <a:spcAft>
                <a:spcPts val="0"/>
              </a:spcAft>
              <a:buClr>
                <a:srgbClr val="000000"/>
              </a:buClr>
              <a:buSzPts val="2000"/>
              <a:buFont typeface="Arial" panose="020B0604020202020204" pitchFamily="34" charset="0"/>
              <a:buChar char="•"/>
            </a:pPr>
            <a:r>
              <a:rPr lang="en-US" sz="1400" dirty="0"/>
              <a:t>Winter Preparedness class.</a:t>
            </a:r>
          </a:p>
          <a:p>
            <a:pPr marL="560070" marR="0" lvl="0" indent="-285750" algn="l" rtl="0">
              <a:lnSpc>
                <a:spcPct val="120000"/>
              </a:lnSpc>
              <a:spcBef>
                <a:spcPts val="0"/>
              </a:spcBef>
              <a:spcAft>
                <a:spcPts val="0"/>
              </a:spcAft>
              <a:buClr>
                <a:srgbClr val="000000"/>
              </a:buClr>
              <a:buSzPts val="2000"/>
              <a:buFont typeface="Arial" panose="020B0604020202020204" pitchFamily="34" charset="0"/>
              <a:buChar char="•"/>
            </a:pPr>
            <a:r>
              <a:rPr lang="en-US" sz="1400" dirty="0"/>
              <a:t>Fire safety class for kids.</a:t>
            </a:r>
          </a:p>
          <a:p>
            <a:pPr marL="560070" marR="0" lvl="0" indent="-285750" algn="l" rtl="0">
              <a:lnSpc>
                <a:spcPct val="120000"/>
              </a:lnSpc>
              <a:spcBef>
                <a:spcPts val="0"/>
              </a:spcBef>
              <a:spcAft>
                <a:spcPts val="0"/>
              </a:spcAft>
              <a:buClr>
                <a:srgbClr val="000000"/>
              </a:buClr>
              <a:buSzPts val="2000"/>
              <a:buFont typeface="Arial" panose="020B0604020202020204" pitchFamily="34" charset="0"/>
              <a:buChar char="•"/>
            </a:pPr>
            <a:r>
              <a:rPr lang="en-US" sz="1400" dirty="0"/>
              <a:t>And three more CPR classes. </a:t>
            </a:r>
          </a:p>
          <a:p>
            <a:pPr marL="274320" marR="0" lvl="0" indent="0" algn="l" rtl="0">
              <a:lnSpc>
                <a:spcPct val="120000"/>
              </a:lnSpc>
              <a:spcBef>
                <a:spcPts val="0"/>
              </a:spcBef>
              <a:spcAft>
                <a:spcPts val="0"/>
              </a:spcAft>
              <a:buClr>
                <a:srgbClr val="000000"/>
              </a:buClr>
              <a:buSzPts val="2000"/>
            </a:pPr>
            <a:endParaRPr lang="en-US" dirty="0"/>
          </a:p>
          <a:p>
            <a:pPr marL="274320" marR="0" lvl="0" indent="0" algn="l" rtl="0">
              <a:lnSpc>
                <a:spcPct val="120000"/>
              </a:lnSpc>
              <a:spcBef>
                <a:spcPts val="0"/>
              </a:spcBef>
              <a:spcAft>
                <a:spcPts val="0"/>
              </a:spcAft>
              <a:buClr>
                <a:srgbClr val="000000"/>
              </a:buClr>
              <a:buSzPts val="2000"/>
            </a:pPr>
            <a:endParaRPr dirty="0"/>
          </a:p>
        </p:txBody>
      </p:sp>
      <p:sp>
        <p:nvSpPr>
          <p:cNvPr id="182" name="Google Shape;182;p8"/>
          <p:cNvSpPr txBox="1">
            <a:spLocks noGrp="1"/>
          </p:cNvSpPr>
          <p:nvPr>
            <p:ph type="body" idx="1"/>
          </p:nvPr>
        </p:nvSpPr>
        <p:spPr>
          <a:xfrm>
            <a:off x="8243240" y="1141010"/>
            <a:ext cx="3188400" cy="1665600"/>
          </a:xfrm>
          <a:prstGeom prst="rect">
            <a:avLst/>
          </a:prstGeom>
          <a:noFill/>
          <a:ln>
            <a:noFill/>
          </a:ln>
        </p:spPr>
        <p:txBody>
          <a:bodyPr spcFirstLastPara="1" wrap="square" lIns="0" tIns="12050" rIns="0" bIns="0" anchor="t" anchorCtr="0">
            <a:noAutofit/>
          </a:bodyPr>
          <a:lstStyle/>
          <a:p>
            <a:pPr marL="0" marR="0" lvl="0" indent="0" algn="l" rtl="0">
              <a:lnSpc>
                <a:spcPct val="110000"/>
              </a:lnSpc>
              <a:spcBef>
                <a:spcPts val="0"/>
              </a:spcBef>
              <a:spcAft>
                <a:spcPts val="0"/>
              </a:spcAft>
              <a:buNone/>
            </a:pPr>
            <a:endParaRPr dirty="0"/>
          </a:p>
        </p:txBody>
      </p:sp>
      <p:sp>
        <p:nvSpPr>
          <p:cNvPr id="183" name="Google Shape;183;p8"/>
          <p:cNvSpPr txBox="1">
            <a:spLocks noGrp="1"/>
          </p:cNvSpPr>
          <p:nvPr>
            <p:ph type="body" idx="1"/>
          </p:nvPr>
        </p:nvSpPr>
        <p:spPr>
          <a:xfrm>
            <a:off x="7714695" y="3253049"/>
            <a:ext cx="3835625" cy="1907540"/>
          </a:xfrm>
          <a:prstGeom prst="rect">
            <a:avLst/>
          </a:prstGeom>
          <a:noFill/>
          <a:ln>
            <a:noFill/>
          </a:ln>
        </p:spPr>
        <p:txBody>
          <a:bodyPr spcFirstLastPara="1" wrap="square" lIns="0" tIns="11425" rIns="0" bIns="0" anchor="t" anchorCtr="0">
            <a:noAutofit/>
          </a:bodyPr>
          <a:lstStyle/>
          <a:p>
            <a:pPr marL="0" marR="0" lvl="0" indent="0" algn="l" rtl="0">
              <a:lnSpc>
                <a:spcPct val="111111"/>
              </a:lnSpc>
              <a:spcBef>
                <a:spcPts val="0"/>
              </a:spcBef>
              <a:spcAft>
                <a:spcPts val="0"/>
              </a:spcAft>
              <a:buNone/>
            </a:pPr>
            <a:r>
              <a:rPr lang="en-US" dirty="0"/>
              <a:t>Information about joining the EPC can be found on the Pecan Square HOA web site at:</a:t>
            </a:r>
          </a:p>
          <a:p>
            <a:pPr marL="0" marR="0" lvl="0" indent="0" algn="l" rtl="0">
              <a:lnSpc>
                <a:spcPct val="111111"/>
              </a:lnSpc>
              <a:spcBef>
                <a:spcPts val="0"/>
              </a:spcBef>
              <a:spcAft>
                <a:spcPts val="0"/>
              </a:spcAft>
              <a:buNone/>
            </a:pPr>
            <a:r>
              <a:rPr lang="en-US" dirty="0">
                <a:hlinkClick r:id="rId4"/>
              </a:rPr>
              <a:t>www.pecansquarehoa.com</a:t>
            </a:r>
            <a:r>
              <a:rPr lang="en-US" dirty="0"/>
              <a:t> or scan the QR code that was given tonight by the </a:t>
            </a:r>
            <a:r>
              <a:rPr lang="en-US"/>
              <a:t>EPC committee. </a:t>
            </a:r>
            <a:endParaRPr lang="en-US" dirty="0"/>
          </a:p>
          <a:p>
            <a:pPr marL="0" marR="0" lvl="0" indent="0" algn="l" rtl="0">
              <a:lnSpc>
                <a:spcPct val="111111"/>
              </a:lnSpc>
              <a:spcBef>
                <a:spcPts val="0"/>
              </a:spcBef>
              <a:spcAft>
                <a:spcPts val="0"/>
              </a:spcAft>
              <a:buNone/>
            </a:pPr>
            <a:endParaRPr lang="en-US" dirty="0"/>
          </a:p>
          <a:p>
            <a:pPr marL="0" marR="0" lvl="0" indent="0" algn="l" rtl="0">
              <a:lnSpc>
                <a:spcPct val="111111"/>
              </a:lnSpc>
              <a:spcBef>
                <a:spcPts val="0"/>
              </a:spcBef>
              <a:spcAft>
                <a:spcPts val="0"/>
              </a:spcAft>
              <a:buNone/>
            </a:pPr>
            <a:endParaRPr dirty="0"/>
          </a:p>
        </p:txBody>
      </p:sp>
      <p:sp>
        <p:nvSpPr>
          <p:cNvPr id="184" name="Google Shape;184;p8"/>
          <p:cNvSpPr txBox="1">
            <a:spLocks noGrp="1"/>
          </p:cNvSpPr>
          <p:nvPr>
            <p:ph type="body" idx="1"/>
          </p:nvPr>
        </p:nvSpPr>
        <p:spPr>
          <a:xfrm>
            <a:off x="0" y="330200"/>
            <a:ext cx="7956815" cy="657225"/>
          </a:xfrm>
          <a:prstGeom prst="rect">
            <a:avLst/>
          </a:prstGeom>
          <a:solidFill>
            <a:srgbClr val="E8482F"/>
          </a:solidFill>
          <a:ln>
            <a:noFill/>
          </a:ln>
        </p:spPr>
        <p:txBody>
          <a:bodyPr spcFirstLastPara="1" wrap="square" lIns="0" tIns="94600" rIns="0" bIns="0" anchor="t" anchorCtr="0">
            <a:noAutofit/>
          </a:bodyPr>
          <a:lstStyle/>
          <a:p>
            <a:pPr marL="0" marR="68580" lvl="0" indent="0" algn="l" rtl="0">
              <a:lnSpc>
                <a:spcPct val="146428"/>
              </a:lnSpc>
              <a:spcBef>
                <a:spcPts val="0"/>
              </a:spcBef>
              <a:spcAft>
                <a:spcPts val="0"/>
              </a:spcAft>
              <a:buNone/>
            </a:pPr>
            <a:r>
              <a:rPr lang="en-US" sz="2800" dirty="0">
                <a:solidFill>
                  <a:srgbClr val="FFFFFF"/>
                </a:solidFill>
                <a:latin typeface="Arial"/>
                <a:ea typeface="Arial"/>
                <a:cs typeface="Arial"/>
                <a:sym typeface="Arial"/>
              </a:rPr>
              <a:t>	Emergency Preparedness </a:t>
            </a:r>
            <a:r>
              <a:rPr lang="en-US" sz="2800" dirty="0" err="1">
                <a:solidFill>
                  <a:srgbClr val="FFFFFF"/>
                </a:solidFill>
                <a:latin typeface="Arial"/>
                <a:ea typeface="Arial"/>
                <a:cs typeface="Arial"/>
                <a:sym typeface="Arial"/>
              </a:rPr>
              <a:t>Commitee</a:t>
            </a:r>
            <a:endParaRPr dirty="0"/>
          </a:p>
        </p:txBody>
      </p:sp>
    </p:spTree>
    <p:extLst>
      <p:ext uri="{BB962C8B-B14F-4D97-AF65-F5344CB8AC3E}">
        <p14:creationId xmlns:p14="http://schemas.microsoft.com/office/powerpoint/2010/main" val="2475413472"/>
      </p:ext>
    </p:extLst>
  </p:cSld>
  <p:clrMapOvr>
    <a:masterClrMapping/>
  </p:clrMapOvr>
</p:sld>
</file>

<file path=ppt/theme/theme1.xml><?xml version="1.0" encoding="utf-8"?>
<a:theme xmlns:a="http://schemas.openxmlformats.org/drawingml/2006/main" name="default layou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A1F7E8D1A2D74F927C4DBA5D0F67F6" ma:contentTypeVersion="13" ma:contentTypeDescription="Create a new document." ma:contentTypeScope="" ma:versionID="3e015ab1f09186683d5113846d996604">
  <xsd:schema xmlns:xsd="http://www.w3.org/2001/XMLSchema" xmlns:xs="http://www.w3.org/2001/XMLSchema" xmlns:p="http://schemas.microsoft.com/office/2006/metadata/properties" xmlns:ns2="c3f3f32f-6b20-46ca-9b22-9bf9848a6370" xmlns:ns3="f1f0756b-5fa2-46ab-b9c1-79842a3ced8a" targetNamespace="http://schemas.microsoft.com/office/2006/metadata/properties" ma:root="true" ma:fieldsID="df258e0ee05bbf9de1aebb090f28c661" ns2:_="" ns3:_="">
    <xsd:import namespace="c3f3f32f-6b20-46ca-9b22-9bf9848a6370"/>
    <xsd:import namespace="f1f0756b-5fa2-46ab-b9c1-79842a3ced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3f32f-6b20-46ca-9b22-9bf9848a63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1440d07-6610-4453-ab60-91bdc5b5ae9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f0756b-5fa2-46ab-b9c1-79842a3ced8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488e4cd-c1a9-442f-9f4b-9bc99b95fdda}" ma:internalName="TaxCatchAll" ma:showField="CatchAllData" ma:web="f1f0756b-5fa2-46ab-b9c1-79842a3ced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3f3f32f-6b20-46ca-9b22-9bf9848a6370">
      <Terms xmlns="http://schemas.microsoft.com/office/infopath/2007/PartnerControls"/>
    </lcf76f155ced4ddcb4097134ff3c332f>
    <TaxCatchAll xmlns="f1f0756b-5fa2-46ab-b9c1-79842a3ced8a" xsi:nil="true"/>
  </documentManagement>
</p:properties>
</file>

<file path=customXml/itemProps1.xml><?xml version="1.0" encoding="utf-8"?>
<ds:datastoreItem xmlns:ds="http://schemas.openxmlformats.org/officeDocument/2006/customXml" ds:itemID="{31F44672-59AE-4855-8413-783F500FF8C2}"/>
</file>

<file path=customXml/itemProps2.xml><?xml version="1.0" encoding="utf-8"?>
<ds:datastoreItem xmlns:ds="http://schemas.openxmlformats.org/officeDocument/2006/customXml" ds:itemID="{64C0B9A8-150C-46D1-B4FD-69C9CFC275F9}"/>
</file>

<file path=customXml/itemProps3.xml><?xml version="1.0" encoding="utf-8"?>
<ds:datastoreItem xmlns:ds="http://schemas.openxmlformats.org/officeDocument/2006/customXml" ds:itemID="{3095504B-ED4D-4F49-B142-F4551FF852C8}"/>
</file>

<file path=docProps/app.xml><?xml version="1.0" encoding="utf-8"?>
<Properties xmlns="http://schemas.openxmlformats.org/officeDocument/2006/extended-properties" xmlns:vt="http://schemas.openxmlformats.org/officeDocument/2006/docPropsVTypes">
  <TotalTime>188</TotalTime>
  <Words>1619</Words>
  <Application>Microsoft Office PowerPoint</Application>
  <PresentationFormat>Widescreen</PresentationFormat>
  <Paragraphs>324</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Oswald</vt:lpstr>
      <vt:lpstr>Noto Sans Symbols</vt:lpstr>
      <vt:lpstr>Georgia</vt:lpstr>
      <vt:lpstr>Calibri</vt:lpstr>
      <vt:lpstr>Lato</vt:lpstr>
      <vt:lpstr>default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Pacheco</dc:creator>
  <cp:lastModifiedBy>Mark Pacheco</cp:lastModifiedBy>
  <cp:revision>3</cp:revision>
  <dcterms:modified xsi:type="dcterms:W3CDTF">2024-01-23T20:10:21Z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0x0101004BA1F7E8D1A2D74F927C4DBA5D0F67F6</vt:lpwstr>
  </property>
  <property fmtid="{D5CDD505-2E9C-101B-9397-08002B2CF9AE}" pid="3" name="MediaServiceImageTags">
    <vt:lpwstr/>
  </property>
</Properties>
</file>