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300700" cy="10299700"/>
  <p:notesSz cx="18300700" cy="10299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4"/>
  </p:normalViewPr>
  <p:slideViewPr>
    <p:cSldViewPr>
      <p:cViewPr varScale="1">
        <p:scale>
          <a:sx n="73" d="100"/>
          <a:sy n="73" d="100"/>
        </p:scale>
        <p:origin x="784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2552" y="3192907"/>
            <a:ext cx="15555595" cy="2162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5105" y="5767832"/>
            <a:ext cx="12810490" cy="2574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5035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24860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800594" y="3"/>
            <a:ext cx="10488295" cy="10287000"/>
          </a:xfrm>
          <a:custGeom>
            <a:avLst/>
            <a:gdLst/>
            <a:ahLst/>
            <a:cxnLst/>
            <a:rect l="l" t="t" r="r" b="b"/>
            <a:pathLst>
              <a:path w="10488294" h="10287000">
                <a:moveTo>
                  <a:pt x="10487914" y="0"/>
                </a:moveTo>
                <a:lnTo>
                  <a:pt x="0" y="0"/>
                </a:lnTo>
                <a:lnTo>
                  <a:pt x="0" y="10287000"/>
                </a:lnTo>
                <a:lnTo>
                  <a:pt x="10487914" y="10287000"/>
                </a:lnTo>
                <a:lnTo>
                  <a:pt x="104879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53192" y="1494193"/>
            <a:ext cx="5502909" cy="1303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5035" y="2368931"/>
            <a:ext cx="16470630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22238" y="9578721"/>
            <a:ext cx="5856224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503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7650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9047" y="1221181"/>
            <a:ext cx="9609455" cy="766445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ctr">
              <a:lnSpc>
                <a:spcPct val="112500"/>
              </a:lnSpc>
              <a:spcBef>
                <a:spcPts val="155"/>
              </a:spcBef>
            </a:pPr>
            <a:r>
              <a:rPr sz="8900" b="1" spc="-105" dirty="0">
                <a:solidFill>
                  <a:srgbClr val="FFFFFF"/>
                </a:solidFill>
                <a:latin typeface="Palatino Linotype"/>
                <a:cs typeface="Palatino Linotype"/>
              </a:rPr>
              <a:t>Optimizing</a:t>
            </a:r>
            <a:r>
              <a:rPr sz="8900" b="1" spc="-39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8900" b="1" spc="-605" dirty="0">
                <a:solidFill>
                  <a:srgbClr val="FFFFFF"/>
                </a:solidFill>
                <a:latin typeface="Palatino Linotype"/>
                <a:cs typeface="Palatino Linotype"/>
              </a:rPr>
              <a:t>Y</a:t>
            </a:r>
            <a:r>
              <a:rPr sz="8900" b="1" spc="175" dirty="0">
                <a:solidFill>
                  <a:srgbClr val="FFFFFF"/>
                </a:solidFill>
                <a:latin typeface="Palatino Linotype"/>
                <a:cs typeface="Palatino Linotype"/>
              </a:rPr>
              <a:t>our</a:t>
            </a:r>
            <a:r>
              <a:rPr sz="8900" b="1" spc="-2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8900" b="1" dirty="0">
                <a:solidFill>
                  <a:srgbClr val="FFFFFF"/>
                </a:solidFill>
                <a:latin typeface="Palatino Linotype"/>
                <a:cs typeface="Palatino Linotype"/>
              </a:rPr>
              <a:t>Spring</a:t>
            </a:r>
            <a:r>
              <a:rPr sz="8900" b="1" spc="-9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8900" b="1" spc="590" dirty="0">
                <a:solidFill>
                  <a:srgbClr val="FFFFFF"/>
                </a:solidFill>
                <a:latin typeface="Palatino Linotype"/>
                <a:cs typeface="Palatino Linotype"/>
              </a:rPr>
              <a:t>&amp;</a:t>
            </a:r>
            <a:r>
              <a:rPr sz="8900" b="1" spc="-9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8900" b="1" spc="95" dirty="0">
                <a:solidFill>
                  <a:srgbClr val="FFFFFF"/>
                </a:solidFill>
                <a:latin typeface="Palatino Linotype"/>
                <a:cs typeface="Palatino Linotype"/>
              </a:rPr>
              <a:t>Summer </a:t>
            </a:r>
            <a:r>
              <a:rPr sz="8900" b="1" spc="80" dirty="0">
                <a:solidFill>
                  <a:srgbClr val="FFFFFF"/>
                </a:solidFill>
                <a:latin typeface="Palatino Linotype"/>
                <a:cs typeface="Palatino Linotype"/>
              </a:rPr>
              <a:t>Landscape:</a:t>
            </a:r>
            <a:r>
              <a:rPr sz="8900" b="1" spc="195" dirty="0">
                <a:solidFill>
                  <a:srgbClr val="FFFFFF"/>
                </a:solidFill>
                <a:latin typeface="Palatino Linotype"/>
                <a:cs typeface="Palatino Linotype"/>
              </a:rPr>
              <a:t> Expert</a:t>
            </a:r>
            <a:r>
              <a:rPr sz="8900" b="1" spc="-50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8900" b="1" dirty="0">
                <a:solidFill>
                  <a:srgbClr val="FFFFFF"/>
                </a:solidFill>
                <a:latin typeface="Palatino Linotype"/>
                <a:cs typeface="Palatino Linotype"/>
              </a:rPr>
              <a:t>Tips</a:t>
            </a:r>
            <a:r>
              <a:rPr sz="8900" b="1" spc="-2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8900" b="1" spc="55" dirty="0">
                <a:solidFill>
                  <a:srgbClr val="FFFFFF"/>
                </a:solidFill>
                <a:latin typeface="Palatino Linotype"/>
                <a:cs typeface="Palatino Linotype"/>
              </a:rPr>
              <a:t>for </a:t>
            </a:r>
            <a:r>
              <a:rPr sz="8900" b="1" spc="120" dirty="0">
                <a:solidFill>
                  <a:srgbClr val="FFFFFF"/>
                </a:solidFill>
                <a:latin typeface="Palatino Linotype"/>
                <a:cs typeface="Palatino Linotype"/>
              </a:rPr>
              <a:t>Success</a:t>
            </a:r>
            <a:endParaRPr sz="89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82" y="2650045"/>
            <a:ext cx="7477122" cy="49815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8094" y="1929117"/>
            <a:ext cx="630301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Selecting</a:t>
            </a:r>
            <a:r>
              <a:rPr spc="-165" dirty="0"/>
              <a:t> </a:t>
            </a:r>
            <a:r>
              <a:rPr dirty="0"/>
              <a:t>the</a:t>
            </a:r>
            <a:r>
              <a:rPr spc="-114" dirty="0"/>
              <a:t> </a:t>
            </a:r>
            <a:r>
              <a:rPr spc="-20" dirty="0"/>
              <a:t>Right</a:t>
            </a:r>
            <a:r>
              <a:rPr spc="-145" dirty="0"/>
              <a:t> </a:t>
            </a:r>
            <a:r>
              <a:rPr spc="-10" dirty="0"/>
              <a:t>Plants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2826" y="5415394"/>
            <a:ext cx="2574848" cy="3631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8673" y="3329419"/>
            <a:ext cx="2114270" cy="3631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0" y="3"/>
            <a:ext cx="9144000" cy="10287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33296" y="3158172"/>
            <a:ext cx="6285230" cy="471170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150"/>
              </a:spcBef>
              <a:tabLst>
                <a:tab pos="4842510" algn="l"/>
              </a:tabLst>
            </a:pPr>
            <a:r>
              <a:rPr sz="2900" spc="375" dirty="0">
                <a:latin typeface="Calibri"/>
                <a:cs typeface="Calibri"/>
              </a:rPr>
              <a:t>Choosing</a:t>
            </a:r>
            <a:r>
              <a:rPr sz="2900" spc="135" dirty="0">
                <a:latin typeface="Calibri"/>
                <a:cs typeface="Calibri"/>
              </a:rPr>
              <a:t> </a:t>
            </a:r>
            <a:r>
              <a:rPr sz="2900" spc="300" dirty="0">
                <a:latin typeface="Calibri"/>
                <a:cs typeface="Calibri"/>
              </a:rPr>
              <a:t>the</a:t>
            </a:r>
            <a:r>
              <a:rPr sz="2900" dirty="0">
                <a:latin typeface="Calibri"/>
                <a:cs typeface="Calibri"/>
              </a:rPr>
              <a:t>	</a:t>
            </a:r>
            <a:r>
              <a:rPr sz="2900" spc="85" dirty="0">
                <a:latin typeface="Century Gothic"/>
                <a:cs typeface="Century Gothic"/>
              </a:rPr>
              <a:t>for</a:t>
            </a:r>
            <a:r>
              <a:rPr sz="2900" spc="-30" dirty="0">
                <a:latin typeface="Century Gothic"/>
                <a:cs typeface="Century Gothic"/>
              </a:rPr>
              <a:t> </a:t>
            </a:r>
            <a:r>
              <a:rPr sz="2900" spc="75" dirty="0">
                <a:latin typeface="Century Gothic"/>
                <a:cs typeface="Century Gothic"/>
              </a:rPr>
              <a:t>your </a:t>
            </a:r>
            <a:r>
              <a:rPr sz="2900" spc="170" dirty="0">
                <a:latin typeface="Century Gothic"/>
                <a:cs typeface="Century Gothic"/>
              </a:rPr>
              <a:t>spring</a:t>
            </a:r>
            <a:r>
              <a:rPr sz="2900" spc="-85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and</a:t>
            </a:r>
            <a:r>
              <a:rPr sz="2900" spc="-85" dirty="0">
                <a:latin typeface="Century Gothic"/>
                <a:cs typeface="Century Gothic"/>
              </a:rPr>
              <a:t> </a:t>
            </a:r>
            <a:r>
              <a:rPr sz="2900" spc="220" dirty="0">
                <a:latin typeface="Century Gothic"/>
                <a:cs typeface="Century Gothic"/>
              </a:rPr>
              <a:t>summer</a:t>
            </a:r>
            <a:r>
              <a:rPr sz="2900" spc="-85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landscape</a:t>
            </a:r>
            <a:r>
              <a:rPr sz="2900" spc="-80" dirty="0">
                <a:latin typeface="Century Gothic"/>
                <a:cs typeface="Century Gothic"/>
              </a:rPr>
              <a:t> </a:t>
            </a:r>
            <a:r>
              <a:rPr sz="2900" spc="229" dirty="0">
                <a:latin typeface="Century Gothic"/>
                <a:cs typeface="Century Gothic"/>
              </a:rPr>
              <a:t>is </a:t>
            </a:r>
            <a:r>
              <a:rPr sz="2900" dirty="0">
                <a:latin typeface="Century Gothic"/>
                <a:cs typeface="Century Gothic"/>
              </a:rPr>
              <a:t>crucial. </a:t>
            </a:r>
            <a:r>
              <a:rPr sz="2900" spc="55" dirty="0">
                <a:latin typeface="Century Gothic"/>
                <a:cs typeface="Century Gothic"/>
              </a:rPr>
              <a:t>Consider</a:t>
            </a:r>
            <a:r>
              <a:rPr sz="2900" spc="5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factors</a:t>
            </a:r>
            <a:r>
              <a:rPr sz="2900" spc="5" dirty="0">
                <a:latin typeface="Century Gothic"/>
                <a:cs typeface="Century Gothic"/>
              </a:rPr>
              <a:t> </a:t>
            </a:r>
            <a:r>
              <a:rPr sz="2900" spc="105" dirty="0">
                <a:latin typeface="Century Gothic"/>
                <a:cs typeface="Century Gothic"/>
              </a:rPr>
              <a:t>such</a:t>
            </a:r>
            <a:r>
              <a:rPr sz="2900" spc="5" dirty="0">
                <a:latin typeface="Century Gothic"/>
                <a:cs typeface="Century Gothic"/>
              </a:rPr>
              <a:t> </a:t>
            </a:r>
            <a:r>
              <a:rPr sz="2900" spc="-25" dirty="0">
                <a:latin typeface="Century Gothic"/>
                <a:cs typeface="Century Gothic"/>
              </a:rPr>
              <a:t>as </a:t>
            </a:r>
            <a:r>
              <a:rPr sz="3000" i="1" spc="300" dirty="0">
                <a:latin typeface="Calibri"/>
                <a:cs typeface="Calibri"/>
              </a:rPr>
              <a:t>sunlight</a:t>
            </a:r>
            <a:r>
              <a:rPr sz="3000" i="1" spc="60" dirty="0">
                <a:latin typeface="Calibri"/>
                <a:cs typeface="Calibri"/>
              </a:rPr>
              <a:t> </a:t>
            </a:r>
            <a:r>
              <a:rPr sz="3000" i="1" spc="235" dirty="0">
                <a:latin typeface="Calibri"/>
                <a:cs typeface="Calibri"/>
              </a:rPr>
              <a:t>exposure</a:t>
            </a:r>
            <a:r>
              <a:rPr sz="2900" spc="235" dirty="0">
                <a:latin typeface="Century Gothic"/>
                <a:cs typeface="Century Gothic"/>
              </a:rPr>
              <a:t>,</a:t>
            </a:r>
            <a:r>
              <a:rPr sz="2900" spc="-60" dirty="0">
                <a:latin typeface="Century Gothic"/>
                <a:cs typeface="Century Gothic"/>
              </a:rPr>
              <a:t> </a:t>
            </a:r>
            <a:r>
              <a:rPr sz="2900" spc="155" dirty="0">
                <a:latin typeface="Century Gothic"/>
                <a:cs typeface="Century Gothic"/>
              </a:rPr>
              <a:t>soil</a:t>
            </a:r>
            <a:r>
              <a:rPr sz="2900" spc="-60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type,</a:t>
            </a:r>
            <a:r>
              <a:rPr sz="2900" spc="-60" dirty="0">
                <a:latin typeface="Century Gothic"/>
                <a:cs typeface="Century Gothic"/>
              </a:rPr>
              <a:t> </a:t>
            </a:r>
            <a:r>
              <a:rPr sz="2900" spc="-25" dirty="0">
                <a:latin typeface="Century Gothic"/>
                <a:cs typeface="Century Gothic"/>
              </a:rPr>
              <a:t>and</a:t>
            </a:r>
            <a:endParaRPr sz="2900">
              <a:latin typeface="Century Gothic"/>
              <a:cs typeface="Century Gothic"/>
            </a:endParaRPr>
          </a:p>
          <a:p>
            <a:pPr marL="12700" marR="114300" indent="2607310">
              <a:lnSpc>
                <a:spcPct val="117500"/>
              </a:lnSpc>
              <a:spcBef>
                <a:spcPts val="15"/>
              </a:spcBef>
            </a:pPr>
            <a:r>
              <a:rPr sz="2900" spc="-190" dirty="0">
                <a:latin typeface="Century Gothic"/>
                <a:cs typeface="Century Gothic"/>
              </a:rPr>
              <a:t>.</a:t>
            </a:r>
            <a:r>
              <a:rPr sz="2900" spc="-10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Opt</a:t>
            </a:r>
            <a:r>
              <a:rPr sz="2900" spc="-10" dirty="0">
                <a:latin typeface="Century Gothic"/>
                <a:cs typeface="Century Gothic"/>
              </a:rPr>
              <a:t> </a:t>
            </a:r>
            <a:r>
              <a:rPr sz="2900" spc="85" dirty="0">
                <a:latin typeface="Century Gothic"/>
                <a:cs typeface="Century Gothic"/>
              </a:rPr>
              <a:t>for</a:t>
            </a:r>
            <a:r>
              <a:rPr sz="2900" spc="-5" dirty="0">
                <a:latin typeface="Century Gothic"/>
                <a:cs typeface="Century Gothic"/>
              </a:rPr>
              <a:t> </a:t>
            </a:r>
            <a:r>
              <a:rPr sz="2900" spc="-260" dirty="0">
                <a:latin typeface="Century Gothic"/>
                <a:cs typeface="Century Gothic"/>
              </a:rPr>
              <a:t>a</a:t>
            </a:r>
            <a:r>
              <a:rPr sz="2900" spc="-10" dirty="0">
                <a:latin typeface="Century Gothic"/>
                <a:cs typeface="Century Gothic"/>
              </a:rPr>
              <a:t> </a:t>
            </a:r>
            <a:r>
              <a:rPr sz="2900" spc="55" dirty="0">
                <a:latin typeface="Century Gothic"/>
                <a:cs typeface="Century Gothic"/>
              </a:rPr>
              <a:t>diverse selection</a:t>
            </a:r>
            <a:r>
              <a:rPr sz="2900" spc="-45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of</a:t>
            </a:r>
            <a:r>
              <a:rPr sz="2900" spc="-45" dirty="0">
                <a:latin typeface="Century Gothic"/>
                <a:cs typeface="Century Gothic"/>
              </a:rPr>
              <a:t> </a:t>
            </a:r>
            <a:r>
              <a:rPr sz="2900" spc="120" dirty="0">
                <a:latin typeface="Century Gothic"/>
                <a:cs typeface="Century Gothic"/>
              </a:rPr>
              <a:t>ﬂowering</a:t>
            </a:r>
            <a:r>
              <a:rPr sz="2900" spc="-40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and</a:t>
            </a:r>
            <a:r>
              <a:rPr sz="2900" spc="-45" dirty="0">
                <a:latin typeface="Century Gothic"/>
                <a:cs typeface="Century Gothic"/>
              </a:rPr>
              <a:t> </a:t>
            </a:r>
            <a:r>
              <a:rPr sz="2900" spc="-10" dirty="0">
                <a:latin typeface="Century Gothic"/>
                <a:cs typeface="Century Gothic"/>
              </a:rPr>
              <a:t>foliage </a:t>
            </a:r>
            <a:r>
              <a:rPr sz="2900" spc="110" dirty="0">
                <a:latin typeface="Century Gothic"/>
                <a:cs typeface="Century Gothic"/>
              </a:rPr>
              <a:t>plants</a:t>
            </a:r>
            <a:r>
              <a:rPr sz="2900" spc="-35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to</a:t>
            </a:r>
            <a:r>
              <a:rPr sz="2900" spc="-35" dirty="0">
                <a:latin typeface="Century Gothic"/>
                <a:cs typeface="Century Gothic"/>
              </a:rPr>
              <a:t> </a:t>
            </a:r>
            <a:r>
              <a:rPr sz="2900" spc="-60" dirty="0">
                <a:latin typeface="Century Gothic"/>
                <a:cs typeface="Century Gothic"/>
              </a:rPr>
              <a:t>create</a:t>
            </a:r>
            <a:r>
              <a:rPr sz="2900" spc="-35" dirty="0">
                <a:latin typeface="Century Gothic"/>
                <a:cs typeface="Century Gothic"/>
              </a:rPr>
              <a:t> </a:t>
            </a:r>
            <a:r>
              <a:rPr sz="2900" spc="-260" dirty="0">
                <a:latin typeface="Century Gothic"/>
                <a:cs typeface="Century Gothic"/>
              </a:rPr>
              <a:t>a</a:t>
            </a:r>
            <a:r>
              <a:rPr sz="2900" spc="-35" dirty="0">
                <a:latin typeface="Century Gothic"/>
                <a:cs typeface="Century Gothic"/>
              </a:rPr>
              <a:t> </a:t>
            </a:r>
            <a:r>
              <a:rPr sz="2900" spc="95" dirty="0">
                <a:latin typeface="Century Gothic"/>
                <a:cs typeface="Century Gothic"/>
              </a:rPr>
              <a:t>visually </a:t>
            </a:r>
            <a:r>
              <a:rPr sz="2900" dirty="0">
                <a:latin typeface="Century Gothic"/>
                <a:cs typeface="Century Gothic"/>
              </a:rPr>
              <a:t>captivating</a:t>
            </a:r>
            <a:r>
              <a:rPr sz="2900" spc="40" dirty="0">
                <a:latin typeface="Century Gothic"/>
                <a:cs typeface="Century Gothic"/>
              </a:rPr>
              <a:t> </a:t>
            </a:r>
            <a:r>
              <a:rPr sz="2900" dirty="0">
                <a:latin typeface="Century Gothic"/>
                <a:cs typeface="Century Gothic"/>
              </a:rPr>
              <a:t>and</a:t>
            </a:r>
            <a:r>
              <a:rPr sz="2900" spc="45" dirty="0">
                <a:latin typeface="Century Gothic"/>
                <a:cs typeface="Century Gothic"/>
              </a:rPr>
              <a:t> </a:t>
            </a:r>
            <a:r>
              <a:rPr sz="2900" spc="75" dirty="0">
                <a:latin typeface="Century Gothic"/>
                <a:cs typeface="Century Gothic"/>
              </a:rPr>
              <a:t>sustainable </a:t>
            </a:r>
            <a:r>
              <a:rPr sz="2900" spc="-10" dirty="0">
                <a:latin typeface="Century Gothic"/>
                <a:cs typeface="Century Gothic"/>
              </a:rPr>
              <a:t>landscape.</a:t>
            </a:r>
            <a:endParaRPr sz="2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8651" y="422364"/>
            <a:ext cx="817118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750" spc="190" dirty="0"/>
              <a:t>Texas-</a:t>
            </a:r>
            <a:r>
              <a:rPr sz="6750" spc="-325" dirty="0"/>
              <a:t> </a:t>
            </a:r>
            <a:r>
              <a:rPr sz="6750" dirty="0"/>
              <a:t>Tough</a:t>
            </a:r>
            <a:r>
              <a:rPr sz="6750" spc="-165" dirty="0"/>
              <a:t> </a:t>
            </a:r>
            <a:r>
              <a:rPr sz="6750" spc="75" dirty="0"/>
              <a:t>Plants</a:t>
            </a:r>
            <a:endParaRPr sz="67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796" y="4742942"/>
            <a:ext cx="180975" cy="1809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4787" y="4484878"/>
            <a:ext cx="4951095" cy="4326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4000" dirty="0">
                <a:latin typeface="Palatino Linotype"/>
                <a:cs typeface="Palatino Linotype"/>
              </a:rPr>
              <a:t>Texas</a:t>
            </a:r>
            <a:r>
              <a:rPr sz="4000" spc="90" dirty="0">
                <a:latin typeface="Palatino Linotype"/>
                <a:cs typeface="Palatino Linotype"/>
              </a:rPr>
              <a:t> </a:t>
            </a:r>
            <a:r>
              <a:rPr sz="4000" dirty="0">
                <a:latin typeface="Palatino Linotype"/>
                <a:cs typeface="Palatino Linotype"/>
              </a:rPr>
              <a:t>red</a:t>
            </a:r>
            <a:r>
              <a:rPr sz="4000" spc="-40" dirty="0">
                <a:latin typeface="Palatino Linotype"/>
                <a:cs typeface="Palatino Linotype"/>
              </a:rPr>
              <a:t> </a:t>
            </a:r>
            <a:r>
              <a:rPr sz="4000" spc="-10" dirty="0">
                <a:latin typeface="Palatino Linotype"/>
                <a:cs typeface="Palatino Linotype"/>
              </a:rPr>
              <a:t>lantana </a:t>
            </a:r>
            <a:r>
              <a:rPr sz="4000" dirty="0">
                <a:latin typeface="Palatino Linotype"/>
                <a:cs typeface="Palatino Linotype"/>
              </a:rPr>
              <a:t>Purple</a:t>
            </a:r>
            <a:r>
              <a:rPr sz="4000" spc="70" dirty="0">
                <a:latin typeface="Palatino Linotype"/>
                <a:cs typeface="Palatino Linotype"/>
              </a:rPr>
              <a:t> </a:t>
            </a:r>
            <a:r>
              <a:rPr sz="4000" dirty="0">
                <a:latin typeface="Palatino Linotype"/>
                <a:cs typeface="Palatino Linotype"/>
              </a:rPr>
              <a:t>fountain</a:t>
            </a:r>
            <a:r>
              <a:rPr sz="4000" spc="70" dirty="0">
                <a:latin typeface="Palatino Linotype"/>
                <a:cs typeface="Palatino Linotype"/>
              </a:rPr>
              <a:t> </a:t>
            </a:r>
            <a:r>
              <a:rPr sz="4000" spc="45" dirty="0">
                <a:latin typeface="Palatino Linotype"/>
                <a:cs typeface="Palatino Linotype"/>
              </a:rPr>
              <a:t>grass </a:t>
            </a:r>
            <a:r>
              <a:rPr sz="4000" spc="-10" dirty="0">
                <a:latin typeface="Palatino Linotype"/>
                <a:cs typeface="Palatino Linotype"/>
              </a:rPr>
              <a:t>Angelonia</a:t>
            </a:r>
            <a:endParaRPr sz="4000">
              <a:latin typeface="Palatino Linotype"/>
              <a:cs typeface="Palatino Linotype"/>
            </a:endParaRPr>
          </a:p>
          <a:p>
            <a:pPr marL="12700" marR="890269">
              <a:lnSpc>
                <a:spcPct val="100000"/>
              </a:lnSpc>
              <a:spcBef>
                <a:spcPts val="75"/>
              </a:spcBef>
            </a:pPr>
            <a:r>
              <a:rPr sz="4000" dirty="0">
                <a:latin typeface="Palatino Linotype"/>
                <a:cs typeface="Palatino Linotype"/>
              </a:rPr>
              <a:t>Sweet</a:t>
            </a:r>
            <a:r>
              <a:rPr sz="4000" spc="85" dirty="0">
                <a:latin typeface="Palatino Linotype"/>
                <a:cs typeface="Palatino Linotype"/>
              </a:rPr>
              <a:t> </a:t>
            </a:r>
            <a:r>
              <a:rPr sz="4000" dirty="0">
                <a:latin typeface="Palatino Linotype"/>
                <a:cs typeface="Palatino Linotype"/>
              </a:rPr>
              <a:t>potato</a:t>
            </a:r>
            <a:r>
              <a:rPr sz="4000" spc="45" dirty="0">
                <a:latin typeface="Palatino Linotype"/>
                <a:cs typeface="Palatino Linotype"/>
              </a:rPr>
              <a:t> </a:t>
            </a:r>
            <a:r>
              <a:rPr sz="4000" spc="-20" dirty="0">
                <a:latin typeface="Palatino Linotype"/>
                <a:cs typeface="Palatino Linotype"/>
              </a:rPr>
              <a:t>vine </a:t>
            </a:r>
            <a:r>
              <a:rPr sz="4000" spc="-10" dirty="0">
                <a:latin typeface="Palatino Linotype"/>
                <a:cs typeface="Palatino Linotype"/>
              </a:rPr>
              <a:t>Coleus</a:t>
            </a:r>
            <a:endParaRPr sz="4000">
              <a:latin typeface="Palatino Linotype"/>
              <a:cs typeface="Palatino Linotype"/>
            </a:endParaRPr>
          </a:p>
          <a:p>
            <a:pPr marL="12700" marR="2493010">
              <a:lnSpc>
                <a:spcPct val="100000"/>
              </a:lnSpc>
              <a:spcBef>
                <a:spcPts val="75"/>
              </a:spcBef>
            </a:pPr>
            <a:r>
              <a:rPr sz="4000" dirty="0">
                <a:latin typeface="Palatino Linotype"/>
                <a:cs typeface="Palatino Linotype"/>
              </a:rPr>
              <a:t>Red</a:t>
            </a:r>
            <a:r>
              <a:rPr sz="4000" spc="-180" dirty="0">
                <a:latin typeface="Palatino Linotype"/>
                <a:cs typeface="Palatino Linotype"/>
              </a:rPr>
              <a:t> </a:t>
            </a:r>
            <a:r>
              <a:rPr sz="4000" spc="-10" dirty="0">
                <a:latin typeface="Palatino Linotype"/>
                <a:cs typeface="Palatino Linotype"/>
              </a:rPr>
              <a:t>yucca </a:t>
            </a:r>
            <a:r>
              <a:rPr sz="4000" spc="-20" dirty="0">
                <a:latin typeface="Palatino Linotype"/>
                <a:cs typeface="Palatino Linotype"/>
              </a:rPr>
              <a:t>Caladiums</a:t>
            </a:r>
            <a:endParaRPr sz="4000">
              <a:latin typeface="Palatino Linotype"/>
              <a:cs typeface="Palatino Linotyp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796" y="5362067"/>
            <a:ext cx="180975" cy="1809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796" y="5971667"/>
            <a:ext cx="180975" cy="1809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796" y="6590792"/>
            <a:ext cx="180975" cy="1809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796" y="7200392"/>
            <a:ext cx="180975" cy="1809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796" y="7819517"/>
            <a:ext cx="180975" cy="1809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796" y="8429117"/>
            <a:ext cx="180975" cy="1809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8355" y="4741799"/>
            <a:ext cx="180975" cy="18097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762350" y="4483735"/>
            <a:ext cx="4318000" cy="4326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-10" dirty="0">
                <a:latin typeface="Palatino Linotype"/>
                <a:cs typeface="Palatino Linotype"/>
              </a:rPr>
              <a:t>Salvia</a:t>
            </a:r>
            <a:endParaRPr sz="4000">
              <a:latin typeface="Palatino Linotype"/>
              <a:cs typeface="Palatino Linotype"/>
            </a:endParaRPr>
          </a:p>
          <a:p>
            <a:pPr marL="12700" marR="5080">
              <a:lnSpc>
                <a:spcPct val="100800"/>
              </a:lnSpc>
              <a:spcBef>
                <a:spcPts val="35"/>
              </a:spcBef>
            </a:pPr>
            <a:r>
              <a:rPr sz="4000" dirty="0">
                <a:latin typeface="Palatino Linotype"/>
                <a:cs typeface="Palatino Linotype"/>
              </a:rPr>
              <a:t>Mexican</a:t>
            </a:r>
            <a:r>
              <a:rPr sz="4000" spc="5" dirty="0">
                <a:latin typeface="Palatino Linotype"/>
                <a:cs typeface="Palatino Linotype"/>
              </a:rPr>
              <a:t> </a:t>
            </a:r>
            <a:r>
              <a:rPr sz="4000" dirty="0">
                <a:latin typeface="Palatino Linotype"/>
                <a:cs typeface="Palatino Linotype"/>
              </a:rPr>
              <a:t>bush</a:t>
            </a:r>
            <a:r>
              <a:rPr sz="4000" spc="10" dirty="0">
                <a:latin typeface="Palatino Linotype"/>
                <a:cs typeface="Palatino Linotype"/>
              </a:rPr>
              <a:t> </a:t>
            </a:r>
            <a:r>
              <a:rPr sz="4000" spc="-20" dirty="0">
                <a:latin typeface="Palatino Linotype"/>
                <a:cs typeface="Palatino Linotype"/>
              </a:rPr>
              <a:t>sage </a:t>
            </a:r>
            <a:r>
              <a:rPr sz="4000" dirty="0">
                <a:latin typeface="Palatino Linotype"/>
                <a:cs typeface="Palatino Linotype"/>
              </a:rPr>
              <a:t>Cora</a:t>
            </a:r>
            <a:r>
              <a:rPr sz="4000" spc="-120" dirty="0">
                <a:latin typeface="Palatino Linotype"/>
                <a:cs typeface="Palatino Linotype"/>
              </a:rPr>
              <a:t> </a:t>
            </a:r>
            <a:r>
              <a:rPr sz="4000" dirty="0">
                <a:latin typeface="Palatino Linotype"/>
                <a:cs typeface="Palatino Linotype"/>
              </a:rPr>
              <a:t>vinca</a:t>
            </a:r>
            <a:r>
              <a:rPr sz="4000" spc="-65" dirty="0">
                <a:latin typeface="Palatino Linotype"/>
                <a:cs typeface="Palatino Linotype"/>
              </a:rPr>
              <a:t> </a:t>
            </a:r>
            <a:r>
              <a:rPr sz="4000" spc="-25" dirty="0">
                <a:latin typeface="Palatino Linotype"/>
                <a:cs typeface="Palatino Linotype"/>
              </a:rPr>
              <a:t>XDR </a:t>
            </a:r>
            <a:r>
              <a:rPr sz="4000" spc="-10" dirty="0">
                <a:latin typeface="Palatino Linotype"/>
                <a:cs typeface="Palatino Linotype"/>
              </a:rPr>
              <a:t>Zinnias</a:t>
            </a:r>
            <a:endParaRPr sz="40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</a:pPr>
            <a:r>
              <a:rPr sz="4000" spc="-10" dirty="0">
                <a:latin typeface="Palatino Linotype"/>
                <a:cs typeface="Palatino Linotype"/>
              </a:rPr>
              <a:t>Marigolds</a:t>
            </a:r>
            <a:endParaRPr sz="4000">
              <a:latin typeface="Palatino Linotype"/>
              <a:cs typeface="Palatino Linotype"/>
            </a:endParaRPr>
          </a:p>
          <a:p>
            <a:pPr marL="12700" marR="1991995">
              <a:lnSpc>
                <a:spcPct val="100000"/>
              </a:lnSpc>
              <a:spcBef>
                <a:spcPts val="75"/>
              </a:spcBef>
            </a:pPr>
            <a:r>
              <a:rPr sz="4000" spc="-10" dirty="0">
                <a:latin typeface="Palatino Linotype"/>
                <a:cs typeface="Palatino Linotype"/>
              </a:rPr>
              <a:t>Impatiens Begonias</a:t>
            </a:r>
            <a:endParaRPr sz="4000">
              <a:latin typeface="Palatino Linotype"/>
              <a:cs typeface="Palatino Linotype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8355" y="5360924"/>
            <a:ext cx="180975" cy="1809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8355" y="5970524"/>
            <a:ext cx="180975" cy="1809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8355" y="6589648"/>
            <a:ext cx="180975" cy="1809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8355" y="7199248"/>
            <a:ext cx="180975" cy="1809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48355" y="7818373"/>
            <a:ext cx="180975" cy="1809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48355" y="8427973"/>
            <a:ext cx="180975" cy="1809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8641" y="369430"/>
            <a:ext cx="4114797" cy="375284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28547" y="6503604"/>
            <a:ext cx="4286250" cy="35242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7817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Prepping</a:t>
            </a:r>
            <a:r>
              <a:rPr spc="-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the </a:t>
            </a:r>
            <a:r>
              <a:rPr spc="-20" dirty="0">
                <a:solidFill>
                  <a:srgbClr val="FFFFFF"/>
                </a:solidFill>
              </a:rPr>
              <a:t>Soil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2396" y="4754333"/>
            <a:ext cx="3227489" cy="3743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062271" y="3268484"/>
            <a:ext cx="5588000" cy="46450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60"/>
              </a:spcBef>
            </a:pPr>
            <a:r>
              <a:rPr sz="3000" spc="335" dirty="0">
                <a:solidFill>
                  <a:srgbClr val="FFFFFF"/>
                </a:solidFill>
                <a:latin typeface="Calibri"/>
                <a:cs typeface="Calibri"/>
              </a:rPr>
              <a:t>Preparing</a:t>
            </a:r>
            <a:r>
              <a:rPr sz="3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3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95" dirty="0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r>
              <a:rPr sz="3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9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8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000" spc="50" dirty="0">
                <a:solidFill>
                  <a:srgbClr val="FFFFFF"/>
                </a:solidFill>
                <a:latin typeface="Century Gothic"/>
                <a:cs typeface="Century Gothic"/>
              </a:rPr>
              <a:t>fundamental</a:t>
            </a:r>
            <a:r>
              <a:rPr sz="3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70" dirty="0">
                <a:solidFill>
                  <a:srgbClr val="FFFFFF"/>
                </a:solidFill>
                <a:latin typeface="Century Gothic"/>
                <a:cs typeface="Century Gothic"/>
              </a:rPr>
              <a:t>step</a:t>
            </a:r>
            <a:r>
              <a:rPr sz="30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3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-340" dirty="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sz="3000" spc="80" dirty="0">
                <a:solidFill>
                  <a:srgbClr val="FFFFFF"/>
                </a:solidFill>
                <a:latin typeface="Century Gothic"/>
                <a:cs typeface="Century Gothic"/>
              </a:rPr>
              <a:t>successful</a:t>
            </a:r>
            <a:r>
              <a:rPr sz="3000" spc="-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entury Gothic"/>
                <a:cs typeface="Century Gothic"/>
              </a:rPr>
              <a:t>landscapes.</a:t>
            </a:r>
            <a:r>
              <a:rPr sz="30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Century Gothic"/>
                <a:cs typeface="Century Gothic"/>
              </a:rPr>
              <a:t>Utilize</a:t>
            </a:r>
            <a:endParaRPr sz="3000">
              <a:latin typeface="Century Gothic"/>
              <a:cs typeface="Century Gothic"/>
            </a:endParaRPr>
          </a:p>
          <a:p>
            <a:pPr marL="12700" marR="156210" indent="3338195">
              <a:lnSpc>
                <a:spcPct val="101000"/>
              </a:lnSpc>
              <a:spcBef>
                <a:spcPts val="40"/>
              </a:spcBef>
            </a:pP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3000" spc="-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125" dirty="0">
                <a:solidFill>
                  <a:srgbClr val="FFFFFF"/>
                </a:solidFill>
                <a:latin typeface="Century Gothic"/>
                <a:cs typeface="Century Gothic"/>
              </a:rPr>
              <a:t>mulch </a:t>
            </a: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3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70" dirty="0">
                <a:solidFill>
                  <a:srgbClr val="FFFFFF"/>
                </a:solidFill>
                <a:latin typeface="Century Gothic"/>
                <a:cs typeface="Century Gothic"/>
              </a:rPr>
              <a:t>enrich</a:t>
            </a:r>
            <a:r>
              <a:rPr sz="3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3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150" dirty="0">
                <a:solidFill>
                  <a:srgbClr val="FFFFFF"/>
                </a:solidFill>
                <a:latin typeface="Century Gothic"/>
                <a:cs typeface="Century Gothic"/>
              </a:rPr>
              <a:t>soil</a:t>
            </a:r>
            <a:r>
              <a:rPr sz="3000" spc="-25" dirty="0">
                <a:solidFill>
                  <a:srgbClr val="FFFFFF"/>
                </a:solidFill>
                <a:latin typeface="Century Gothic"/>
                <a:cs typeface="Century Gothic"/>
              </a:rPr>
              <a:t> and enhance</a:t>
            </a:r>
            <a:r>
              <a:rPr sz="30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229" dirty="0">
                <a:solidFill>
                  <a:srgbClr val="FFFFFF"/>
                </a:solidFill>
                <a:latin typeface="Century Gothic"/>
                <a:cs typeface="Century Gothic"/>
              </a:rPr>
              <a:t>its</a:t>
            </a:r>
            <a:r>
              <a:rPr sz="30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water</a:t>
            </a:r>
            <a:r>
              <a:rPr sz="30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Century Gothic"/>
                <a:cs typeface="Century Gothic"/>
              </a:rPr>
              <a:t>retention </a:t>
            </a: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3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160" dirty="0">
                <a:solidFill>
                  <a:srgbClr val="FFFFFF"/>
                </a:solidFill>
                <a:latin typeface="Century Gothic"/>
                <a:cs typeface="Century Gothic"/>
              </a:rPr>
              <a:t>nutrient</a:t>
            </a:r>
            <a:r>
              <a:rPr sz="3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levels.</a:t>
            </a:r>
            <a:r>
              <a:rPr sz="3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Century Gothic"/>
                <a:cs typeface="Century Gothic"/>
              </a:rPr>
              <a:t>Proper </a:t>
            </a:r>
            <a:r>
              <a:rPr sz="3000" spc="150" dirty="0">
                <a:solidFill>
                  <a:srgbClr val="FFFFFF"/>
                </a:solidFill>
                <a:latin typeface="Century Gothic"/>
                <a:cs typeface="Century Gothic"/>
              </a:rPr>
              <a:t>soil</a:t>
            </a:r>
            <a:r>
              <a:rPr sz="3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preparation</a:t>
            </a:r>
            <a:r>
              <a:rPr sz="3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245" dirty="0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sz="3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key</a:t>
            </a:r>
            <a:r>
              <a:rPr sz="3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sz="3000" spc="105" dirty="0">
                <a:solidFill>
                  <a:srgbClr val="FFFFFF"/>
                </a:solidFill>
                <a:latin typeface="Century Gothic"/>
                <a:cs typeface="Century Gothic"/>
              </a:rPr>
              <a:t>fostering</a:t>
            </a:r>
            <a:r>
              <a:rPr sz="3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healthy</a:t>
            </a:r>
            <a:r>
              <a:rPr sz="3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3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125" dirty="0">
                <a:solidFill>
                  <a:srgbClr val="FFFFFF"/>
                </a:solidFill>
                <a:latin typeface="Century Gothic"/>
                <a:cs typeface="Century Gothic"/>
              </a:rPr>
              <a:t>robust </a:t>
            </a:r>
            <a:r>
              <a:rPr sz="3000" spc="60" dirty="0">
                <a:solidFill>
                  <a:srgbClr val="FFFFFF"/>
                </a:solidFill>
                <a:latin typeface="Century Gothic"/>
                <a:cs typeface="Century Gothic"/>
              </a:rPr>
              <a:t>plant</a:t>
            </a:r>
            <a:r>
              <a:rPr sz="3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60" dirty="0">
                <a:solidFill>
                  <a:srgbClr val="FFFFFF"/>
                </a:solidFill>
                <a:latin typeface="Century Gothic"/>
                <a:cs typeface="Century Gothic"/>
              </a:rPr>
              <a:t>growth.</a:t>
            </a:r>
            <a:endParaRPr sz="30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6756" y="2014359"/>
            <a:ext cx="9143997" cy="60864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62487" y="2049310"/>
            <a:ext cx="4485005" cy="13036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5030"/>
              </a:lnSpc>
              <a:spcBef>
                <a:spcPts val="204"/>
              </a:spcBef>
            </a:pPr>
            <a:r>
              <a:rPr spc="-60" dirty="0">
                <a:solidFill>
                  <a:srgbClr val="FFFFFF"/>
                </a:solidFill>
              </a:rPr>
              <a:t>Effective</a:t>
            </a:r>
            <a:r>
              <a:rPr spc="-21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Watering Strategies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2957" y="4011625"/>
            <a:ext cx="1421130" cy="2796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4476" y="4442066"/>
            <a:ext cx="1554429" cy="3462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35279" y="6156566"/>
            <a:ext cx="2382266" cy="34622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062207" y="3924414"/>
            <a:ext cx="5500370" cy="51536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365" dirty="0">
                <a:solidFill>
                  <a:srgbClr val="FFFFFF"/>
                </a:solidFill>
                <a:latin typeface="Calibri"/>
                <a:cs typeface="Calibri"/>
              </a:rPr>
              <a:t>Implementing</a:t>
            </a:r>
            <a:endParaRPr sz="2750">
              <a:latin typeface="Calibri"/>
              <a:cs typeface="Calibri"/>
            </a:endParaRPr>
          </a:p>
          <a:p>
            <a:pPr marL="12700" marR="222250" indent="1666239">
              <a:lnSpc>
                <a:spcPct val="102299"/>
              </a:lnSpc>
            </a:pP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practices</a:t>
            </a:r>
            <a:r>
              <a:rPr sz="275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240" dirty="0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sz="275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90" dirty="0">
                <a:solidFill>
                  <a:srgbClr val="FFFFFF"/>
                </a:solidFill>
                <a:latin typeface="Century Gothic"/>
                <a:cs typeface="Century Gothic"/>
              </a:rPr>
              <a:t>essential </a:t>
            </a:r>
            <a:r>
              <a:rPr sz="2750" spc="85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275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110" dirty="0">
                <a:solidFill>
                  <a:srgbClr val="FFFFFF"/>
                </a:solidFill>
                <a:latin typeface="Century Gothic"/>
                <a:cs typeface="Century Gothic"/>
              </a:rPr>
              <a:t>maintaining</a:t>
            </a:r>
            <a:r>
              <a:rPr sz="275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2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145" dirty="0">
                <a:solidFill>
                  <a:srgbClr val="FFFFFF"/>
                </a:solidFill>
                <a:latin typeface="Century Gothic"/>
                <a:cs typeface="Century Gothic"/>
              </a:rPr>
              <a:t>thriving </a:t>
            </a:r>
            <a:r>
              <a:rPr sz="2750" spc="-20" dirty="0">
                <a:solidFill>
                  <a:srgbClr val="FFFFFF"/>
                </a:solidFill>
                <a:latin typeface="Century Gothic"/>
                <a:cs typeface="Century Gothic"/>
              </a:rPr>
              <a:t>landscape.</a:t>
            </a:r>
            <a:r>
              <a:rPr sz="2750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175" dirty="0">
                <a:solidFill>
                  <a:srgbClr val="FFFFFF"/>
                </a:solidFill>
                <a:latin typeface="Century Gothic"/>
                <a:cs typeface="Century Gothic"/>
              </a:rPr>
              <a:t>Utilize</a:t>
            </a:r>
            <a:r>
              <a:rPr sz="275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50" dirty="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sz="2750" spc="60" dirty="0">
                <a:solidFill>
                  <a:srgbClr val="FFFFFF"/>
                </a:solidFill>
                <a:latin typeface="Century Gothic"/>
                <a:cs typeface="Century Gothic"/>
              </a:rPr>
              <a:t>combination</a:t>
            </a:r>
            <a:r>
              <a:rPr sz="275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75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55" dirty="0">
                <a:solidFill>
                  <a:srgbClr val="FFFFFF"/>
                </a:solidFill>
                <a:latin typeface="Century Gothic"/>
                <a:cs typeface="Century Gothic"/>
              </a:rPr>
              <a:t>manual </a:t>
            </a:r>
            <a:r>
              <a:rPr sz="2750" spc="70" dirty="0">
                <a:solidFill>
                  <a:srgbClr val="FFFFFF"/>
                </a:solidFill>
                <a:latin typeface="Century Gothic"/>
                <a:cs typeface="Century Gothic"/>
              </a:rPr>
              <a:t>watering</a:t>
            </a:r>
            <a:r>
              <a:rPr sz="275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25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endParaRPr sz="2750">
              <a:latin typeface="Century Gothic"/>
              <a:cs typeface="Century Gothic"/>
            </a:endParaRPr>
          </a:p>
          <a:p>
            <a:pPr marL="12700" marR="5080">
              <a:lnSpc>
                <a:spcPct val="101800"/>
              </a:lnSpc>
              <a:spcBef>
                <a:spcPts val="15"/>
              </a:spcBef>
            </a:pPr>
            <a:r>
              <a:rPr sz="2750" spc="170" dirty="0">
                <a:solidFill>
                  <a:srgbClr val="FFFFFF"/>
                </a:solidFill>
                <a:latin typeface="Century Gothic"/>
                <a:cs typeface="Century Gothic"/>
              </a:rPr>
              <a:t>systems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75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110" dirty="0">
                <a:solidFill>
                  <a:srgbClr val="FFFFFF"/>
                </a:solidFill>
                <a:latin typeface="Century Gothic"/>
                <a:cs typeface="Century Gothic"/>
              </a:rPr>
              <a:t>ensure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80" dirty="0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sz="275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95" dirty="0">
                <a:solidFill>
                  <a:srgbClr val="FFFFFF"/>
                </a:solidFill>
                <a:latin typeface="Century Gothic"/>
                <a:cs typeface="Century Gothic"/>
              </a:rPr>
              <a:t>plants </a:t>
            </a:r>
            <a:r>
              <a:rPr sz="2750" spc="-25" dirty="0">
                <a:solidFill>
                  <a:srgbClr val="FFFFFF"/>
                </a:solidFill>
                <a:latin typeface="Century Gothic"/>
                <a:cs typeface="Century Gothic"/>
              </a:rPr>
              <a:t>receive</a:t>
            </a:r>
            <a:r>
              <a:rPr sz="2750" spc="-1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40" dirty="0">
                <a:solidFill>
                  <a:srgbClr val="FFFFFF"/>
                </a:solidFill>
                <a:latin typeface="Century Gothic"/>
                <a:cs typeface="Century Gothic"/>
              </a:rPr>
              <a:t>adequate</a:t>
            </a:r>
            <a:r>
              <a:rPr sz="2750" spc="-1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145" dirty="0">
                <a:solidFill>
                  <a:srgbClr val="FFFFFF"/>
                </a:solidFill>
                <a:latin typeface="Century Gothic"/>
                <a:cs typeface="Century Gothic"/>
              </a:rPr>
              <a:t>moisture </a:t>
            </a:r>
            <a:r>
              <a:rPr sz="2750" spc="140" dirty="0">
                <a:solidFill>
                  <a:srgbClr val="FFFFFF"/>
                </a:solidFill>
                <a:latin typeface="Century Gothic"/>
                <a:cs typeface="Century Gothic"/>
              </a:rPr>
              <a:t>without</a:t>
            </a:r>
            <a:r>
              <a:rPr sz="2750"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wastage.</a:t>
            </a:r>
            <a:r>
              <a:rPr sz="2750"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85" dirty="0">
                <a:solidFill>
                  <a:srgbClr val="FFFFFF"/>
                </a:solidFill>
                <a:latin typeface="Century Gothic"/>
                <a:cs typeface="Century Gothic"/>
              </a:rPr>
              <a:t>Consistent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75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targeted</a:t>
            </a:r>
            <a:r>
              <a:rPr sz="275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60" dirty="0">
                <a:solidFill>
                  <a:srgbClr val="FFFFFF"/>
                </a:solidFill>
                <a:latin typeface="Century Gothic"/>
                <a:cs typeface="Century Gothic"/>
              </a:rPr>
              <a:t>watering </a:t>
            </a:r>
            <a:r>
              <a:rPr sz="2750" spc="95" dirty="0">
                <a:solidFill>
                  <a:srgbClr val="FFFFFF"/>
                </a:solidFill>
                <a:latin typeface="Century Gothic"/>
                <a:cs typeface="Century Gothic"/>
              </a:rPr>
              <a:t>promotes</a:t>
            </a:r>
            <a:r>
              <a:rPr sz="275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45" dirty="0">
                <a:solidFill>
                  <a:srgbClr val="FFFFFF"/>
                </a:solidFill>
                <a:latin typeface="Century Gothic"/>
                <a:cs typeface="Century Gothic"/>
              </a:rPr>
              <a:t>healthy</a:t>
            </a:r>
            <a:r>
              <a:rPr sz="275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50" dirty="0">
                <a:solidFill>
                  <a:srgbClr val="FFFFFF"/>
                </a:solidFill>
                <a:latin typeface="Century Gothic"/>
                <a:cs typeface="Century Gothic"/>
              </a:rPr>
              <a:t>root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development</a:t>
            </a:r>
            <a:r>
              <a:rPr sz="2750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750" spc="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65" dirty="0">
                <a:solidFill>
                  <a:srgbClr val="FFFFFF"/>
                </a:solidFill>
                <a:latin typeface="Century Gothic"/>
                <a:cs typeface="Century Gothic"/>
              </a:rPr>
              <a:t>plant</a:t>
            </a:r>
            <a:r>
              <a:rPr sz="275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35" dirty="0">
                <a:solidFill>
                  <a:srgbClr val="FFFFFF"/>
                </a:solidFill>
                <a:latin typeface="Century Gothic"/>
                <a:cs typeface="Century Gothic"/>
              </a:rPr>
              <a:t>vitality.</a:t>
            </a:r>
            <a:endParaRPr sz="275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2821" y="2099183"/>
            <a:ext cx="9143998" cy="60864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9144000" cy="10287000"/>
            <a:chOff x="0" y="3"/>
            <a:chExt cx="9144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3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3999" y="0"/>
                  </a:moveTo>
                  <a:lnTo>
                    <a:pt x="0" y="0"/>
                  </a:lnTo>
                  <a:lnTo>
                    <a:pt x="0" y="10286999"/>
                  </a:lnTo>
                  <a:lnTo>
                    <a:pt x="9143999" y="10286999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094" y="2495664"/>
              <a:ext cx="8143873" cy="52935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5030"/>
              </a:lnSpc>
              <a:spcBef>
                <a:spcPts val="204"/>
              </a:spcBef>
            </a:pPr>
            <a:r>
              <a:rPr dirty="0"/>
              <a:t>Seasonal</a:t>
            </a:r>
            <a:r>
              <a:rPr spc="-75" dirty="0"/>
              <a:t> </a:t>
            </a:r>
            <a:r>
              <a:rPr spc="-10" dirty="0"/>
              <a:t>Maintenance </a:t>
            </a:r>
            <a:r>
              <a:rPr spc="-20" dirty="0"/>
              <a:t>Tips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03322" y="4346600"/>
            <a:ext cx="1486027" cy="3743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62356" y="4801844"/>
            <a:ext cx="1763776" cy="3762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53141" y="2860751"/>
            <a:ext cx="5928360" cy="14065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60"/>
              </a:spcBef>
            </a:pPr>
            <a:r>
              <a:rPr sz="3000" spc="355" dirty="0">
                <a:latin typeface="Calibri"/>
                <a:cs typeface="Calibri"/>
              </a:rPr>
              <a:t>Regular</a:t>
            </a:r>
            <a:r>
              <a:rPr sz="3000" spc="120" dirty="0">
                <a:latin typeface="Calibri"/>
                <a:cs typeface="Calibri"/>
              </a:rPr>
              <a:t> </a:t>
            </a:r>
            <a:r>
              <a:rPr sz="3000" spc="365" dirty="0">
                <a:latin typeface="Calibri"/>
                <a:cs typeface="Calibri"/>
              </a:rPr>
              <a:t>maintenance</a:t>
            </a:r>
            <a:r>
              <a:rPr sz="3000" spc="125" dirty="0">
                <a:latin typeface="Calibri"/>
                <a:cs typeface="Calibri"/>
              </a:rPr>
              <a:t> </a:t>
            </a:r>
            <a:r>
              <a:rPr sz="3000" spc="195" dirty="0">
                <a:latin typeface="Calibri"/>
                <a:cs typeface="Calibri"/>
              </a:rPr>
              <a:t>is</a:t>
            </a:r>
            <a:r>
              <a:rPr sz="3000" spc="120" dirty="0">
                <a:latin typeface="Calibri"/>
                <a:cs typeface="Calibri"/>
              </a:rPr>
              <a:t> </a:t>
            </a:r>
            <a:r>
              <a:rPr sz="3000" spc="270" dirty="0">
                <a:latin typeface="Calibri"/>
                <a:cs typeface="Calibri"/>
              </a:rPr>
              <a:t>crucial </a:t>
            </a:r>
            <a:r>
              <a:rPr sz="3000" spc="80" dirty="0">
                <a:latin typeface="Century Gothic"/>
                <a:cs typeface="Century Gothic"/>
              </a:rPr>
              <a:t>for</a:t>
            </a:r>
            <a:r>
              <a:rPr sz="3000" spc="-70" dirty="0">
                <a:latin typeface="Century Gothic"/>
                <a:cs typeface="Century Gothic"/>
              </a:rPr>
              <a:t> </a:t>
            </a:r>
            <a:r>
              <a:rPr sz="3000" spc="90" dirty="0">
                <a:latin typeface="Century Gothic"/>
                <a:cs typeface="Century Gothic"/>
              </a:rPr>
              <a:t>preserving</a:t>
            </a:r>
            <a:r>
              <a:rPr sz="3000" spc="-65" dirty="0">
                <a:latin typeface="Century Gothic"/>
                <a:cs typeface="Century Gothic"/>
              </a:rPr>
              <a:t> </a:t>
            </a:r>
            <a:r>
              <a:rPr sz="3000" spc="75" dirty="0">
                <a:latin typeface="Century Gothic"/>
                <a:cs typeface="Century Gothic"/>
              </a:rPr>
              <a:t>the</a:t>
            </a:r>
            <a:r>
              <a:rPr sz="3000" spc="-65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beauty</a:t>
            </a:r>
            <a:r>
              <a:rPr sz="3000" spc="-65" dirty="0">
                <a:latin typeface="Century Gothic"/>
                <a:cs typeface="Century Gothic"/>
              </a:rPr>
              <a:t> </a:t>
            </a:r>
            <a:r>
              <a:rPr sz="3000" spc="-25" dirty="0">
                <a:latin typeface="Century Gothic"/>
                <a:cs typeface="Century Gothic"/>
              </a:rPr>
              <a:t>and </a:t>
            </a:r>
            <a:r>
              <a:rPr sz="3000" spc="50" dirty="0">
                <a:latin typeface="Century Gothic"/>
                <a:cs typeface="Century Gothic"/>
              </a:rPr>
              <a:t>health</a:t>
            </a:r>
            <a:r>
              <a:rPr sz="3000" spc="-70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of</a:t>
            </a:r>
            <a:r>
              <a:rPr sz="3000" spc="-70" dirty="0">
                <a:latin typeface="Century Gothic"/>
                <a:cs typeface="Century Gothic"/>
              </a:rPr>
              <a:t> </a:t>
            </a:r>
            <a:r>
              <a:rPr sz="3000" spc="80" dirty="0">
                <a:latin typeface="Century Gothic"/>
                <a:cs typeface="Century Gothic"/>
              </a:rPr>
              <a:t>your</a:t>
            </a:r>
            <a:r>
              <a:rPr sz="3000" spc="-70" dirty="0">
                <a:latin typeface="Century Gothic"/>
                <a:cs typeface="Century Gothic"/>
              </a:rPr>
              <a:t> </a:t>
            </a:r>
            <a:r>
              <a:rPr sz="3000" spc="-40" dirty="0">
                <a:latin typeface="Century Gothic"/>
                <a:cs typeface="Century Gothic"/>
              </a:rPr>
              <a:t>landscape.</a:t>
            </a:r>
            <a:r>
              <a:rPr sz="3000" spc="-70" dirty="0">
                <a:latin typeface="Century Gothic"/>
                <a:cs typeface="Century Gothic"/>
              </a:rPr>
              <a:t> </a:t>
            </a:r>
            <a:r>
              <a:rPr sz="3000" spc="254" dirty="0">
                <a:latin typeface="Century Gothic"/>
                <a:cs typeface="Century Gothic"/>
              </a:rPr>
              <a:t>This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398620" y="4251401"/>
            <a:ext cx="1066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35" dirty="0">
                <a:latin typeface="Century Gothic"/>
                <a:cs typeface="Century Gothic"/>
              </a:rPr>
              <a:t>,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53141" y="4251401"/>
            <a:ext cx="4237355" cy="1406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45" indent="-635">
              <a:lnSpc>
                <a:spcPct val="100000"/>
              </a:lnSpc>
              <a:spcBef>
                <a:spcPts val="100"/>
              </a:spcBef>
            </a:pPr>
            <a:r>
              <a:rPr sz="3000" spc="75" dirty="0">
                <a:latin typeface="Century Gothic"/>
                <a:cs typeface="Century Gothic"/>
              </a:rPr>
              <a:t>includes</a:t>
            </a:r>
            <a:r>
              <a:rPr sz="3000" spc="-30" dirty="0">
                <a:latin typeface="Century Gothic"/>
                <a:cs typeface="Century Gothic"/>
              </a:rPr>
              <a:t> </a:t>
            </a:r>
            <a:r>
              <a:rPr sz="3000" spc="150" dirty="0">
                <a:latin typeface="Century Gothic"/>
                <a:cs typeface="Century Gothic"/>
              </a:rPr>
              <a:t>tasks</a:t>
            </a:r>
            <a:r>
              <a:rPr sz="3000" spc="-25" dirty="0">
                <a:latin typeface="Century Gothic"/>
                <a:cs typeface="Century Gothic"/>
              </a:rPr>
              <a:t> </a:t>
            </a:r>
            <a:r>
              <a:rPr sz="3000" spc="90" dirty="0">
                <a:latin typeface="Century Gothic"/>
                <a:cs typeface="Century Gothic"/>
              </a:rPr>
              <a:t>such</a:t>
            </a:r>
            <a:r>
              <a:rPr sz="3000" spc="-25" dirty="0">
                <a:latin typeface="Century Gothic"/>
                <a:cs typeface="Century Gothic"/>
              </a:rPr>
              <a:t> as </a:t>
            </a:r>
            <a:r>
              <a:rPr sz="3000" dirty="0">
                <a:latin typeface="Century Gothic"/>
                <a:cs typeface="Century Gothic"/>
              </a:rPr>
              <a:t>weeding,</a:t>
            </a:r>
            <a:r>
              <a:rPr sz="3000" spc="-55" dirty="0">
                <a:latin typeface="Century Gothic"/>
                <a:cs typeface="Century Gothic"/>
              </a:rPr>
              <a:t> </a:t>
            </a:r>
            <a:r>
              <a:rPr sz="3000" spc="-25" dirty="0">
                <a:latin typeface="Century Gothic"/>
                <a:cs typeface="Century Gothic"/>
              </a:rPr>
              <a:t>and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3000" spc="85" dirty="0">
                <a:latin typeface="Century Gothic"/>
                <a:cs typeface="Century Gothic"/>
              </a:rPr>
              <a:t>staying</a:t>
            </a:r>
            <a:r>
              <a:rPr sz="3000" spc="-85" dirty="0">
                <a:latin typeface="Century Gothic"/>
                <a:cs typeface="Century Gothic"/>
              </a:rPr>
              <a:t> </a:t>
            </a:r>
            <a:r>
              <a:rPr sz="3000" spc="-20" dirty="0">
                <a:latin typeface="Century Gothic"/>
                <a:cs typeface="Century Gothic"/>
              </a:rPr>
              <a:t>proactive</a:t>
            </a:r>
            <a:r>
              <a:rPr sz="3000" spc="-85" dirty="0">
                <a:latin typeface="Century Gothic"/>
                <a:cs typeface="Century Gothic"/>
              </a:rPr>
              <a:t> </a:t>
            </a:r>
            <a:r>
              <a:rPr sz="3000" spc="155" dirty="0">
                <a:latin typeface="Century Gothic"/>
                <a:cs typeface="Century Gothic"/>
              </a:rPr>
              <a:t>with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035403" y="4708601"/>
            <a:ext cx="6997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95" dirty="0">
                <a:latin typeface="Century Gothic"/>
                <a:cs typeface="Century Gothic"/>
              </a:rPr>
              <a:t>.</a:t>
            </a:r>
            <a:r>
              <a:rPr sz="3000" spc="-40" dirty="0">
                <a:latin typeface="Century Gothic"/>
                <a:cs typeface="Century Gothic"/>
              </a:rPr>
              <a:t> </a:t>
            </a:r>
            <a:r>
              <a:rPr sz="3000" spc="240" dirty="0">
                <a:latin typeface="Century Gothic"/>
                <a:cs typeface="Century Gothic"/>
              </a:rPr>
              <a:t>By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3141" y="5642051"/>
            <a:ext cx="5654040" cy="18637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z="3000" dirty="0">
                <a:latin typeface="Century Gothic"/>
                <a:cs typeface="Century Gothic"/>
              </a:rPr>
              <a:t>maintenance,</a:t>
            </a:r>
            <a:r>
              <a:rPr sz="3000" spc="-70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you</a:t>
            </a:r>
            <a:r>
              <a:rPr sz="3000" spc="-65" dirty="0">
                <a:latin typeface="Century Gothic"/>
                <a:cs typeface="Century Gothic"/>
              </a:rPr>
              <a:t> </a:t>
            </a:r>
            <a:r>
              <a:rPr sz="3000" spc="-100" dirty="0">
                <a:latin typeface="Century Gothic"/>
                <a:cs typeface="Century Gothic"/>
              </a:rPr>
              <a:t>can</a:t>
            </a:r>
            <a:r>
              <a:rPr sz="3000" spc="-65" dirty="0">
                <a:latin typeface="Century Gothic"/>
                <a:cs typeface="Century Gothic"/>
              </a:rPr>
              <a:t> </a:t>
            </a:r>
            <a:r>
              <a:rPr sz="3000" spc="95" dirty="0">
                <a:latin typeface="Century Gothic"/>
                <a:cs typeface="Century Gothic"/>
              </a:rPr>
              <a:t>ensure </a:t>
            </a:r>
            <a:r>
              <a:rPr sz="3000" spc="70" dirty="0">
                <a:latin typeface="Century Gothic"/>
                <a:cs typeface="Century Gothic"/>
              </a:rPr>
              <a:t>that</a:t>
            </a:r>
            <a:r>
              <a:rPr sz="3000" spc="-70" dirty="0">
                <a:latin typeface="Century Gothic"/>
                <a:cs typeface="Century Gothic"/>
              </a:rPr>
              <a:t> </a:t>
            </a:r>
            <a:r>
              <a:rPr sz="3000" spc="80" dirty="0">
                <a:latin typeface="Century Gothic"/>
                <a:cs typeface="Century Gothic"/>
              </a:rPr>
              <a:t>your</a:t>
            </a:r>
            <a:r>
              <a:rPr sz="3000" spc="-65" dirty="0">
                <a:latin typeface="Century Gothic"/>
                <a:cs typeface="Century Gothic"/>
              </a:rPr>
              <a:t> </a:t>
            </a:r>
            <a:r>
              <a:rPr sz="3000" spc="-25" dirty="0">
                <a:latin typeface="Century Gothic"/>
                <a:cs typeface="Century Gothic"/>
              </a:rPr>
              <a:t>landscape</a:t>
            </a:r>
            <a:r>
              <a:rPr sz="3000" spc="-65" dirty="0">
                <a:latin typeface="Century Gothic"/>
                <a:cs typeface="Century Gothic"/>
              </a:rPr>
              <a:t> </a:t>
            </a:r>
            <a:r>
              <a:rPr sz="3000" spc="114" dirty="0">
                <a:latin typeface="Century Gothic"/>
                <a:cs typeface="Century Gothic"/>
              </a:rPr>
              <a:t>remains </a:t>
            </a:r>
            <a:r>
              <a:rPr sz="3000" spc="50" dirty="0">
                <a:latin typeface="Century Gothic"/>
                <a:cs typeface="Century Gothic"/>
              </a:rPr>
              <a:t>vibrant</a:t>
            </a:r>
            <a:r>
              <a:rPr sz="3000" spc="-90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and</a:t>
            </a:r>
            <a:r>
              <a:rPr sz="3000" spc="-90" dirty="0">
                <a:latin typeface="Century Gothic"/>
                <a:cs typeface="Century Gothic"/>
              </a:rPr>
              <a:t> </a:t>
            </a:r>
            <a:r>
              <a:rPr sz="3000" spc="170" dirty="0">
                <a:latin typeface="Century Gothic"/>
                <a:cs typeface="Century Gothic"/>
              </a:rPr>
              <a:t>ﬂourishing </a:t>
            </a:r>
            <a:r>
              <a:rPr sz="3000" spc="125" dirty="0">
                <a:latin typeface="Century Gothic"/>
                <a:cs typeface="Century Gothic"/>
              </a:rPr>
              <a:t>throughout</a:t>
            </a:r>
            <a:r>
              <a:rPr sz="3000" spc="-20" dirty="0">
                <a:latin typeface="Century Gothic"/>
                <a:cs typeface="Century Gothic"/>
              </a:rPr>
              <a:t> </a:t>
            </a:r>
            <a:r>
              <a:rPr sz="3000" spc="75" dirty="0">
                <a:latin typeface="Century Gothic"/>
                <a:cs typeface="Century Gothic"/>
              </a:rPr>
              <a:t>the</a:t>
            </a:r>
            <a:r>
              <a:rPr sz="3000" spc="-15" dirty="0">
                <a:latin typeface="Century Gothic"/>
                <a:cs typeface="Century Gothic"/>
              </a:rPr>
              <a:t> </a:t>
            </a:r>
            <a:r>
              <a:rPr sz="3000" spc="-10" dirty="0">
                <a:latin typeface="Century Gothic"/>
                <a:cs typeface="Century Gothic"/>
              </a:rPr>
              <a:t>season.</a:t>
            </a:r>
            <a:endParaRPr sz="3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5159" y="2530856"/>
            <a:ext cx="7125970" cy="2305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950" spc="-10" dirty="0">
                <a:solidFill>
                  <a:srgbClr val="FFFFFF"/>
                </a:solidFill>
              </a:rPr>
              <a:t>Thanks!</a:t>
            </a:r>
            <a:endParaRPr sz="149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377" y="5112766"/>
            <a:ext cx="9524999" cy="38766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5264" y="5112766"/>
            <a:ext cx="6800837" cy="38750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222</Words>
  <Application>Microsoft Macintosh PowerPoint</Application>
  <PresentationFormat>Custom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Century Gothic</vt:lpstr>
      <vt:lpstr>Palatino Linotype</vt:lpstr>
      <vt:lpstr>Office Theme</vt:lpstr>
      <vt:lpstr>PowerPoint Presentation</vt:lpstr>
      <vt:lpstr>Selecting the Right Plants</vt:lpstr>
      <vt:lpstr>Texas- Tough Plants</vt:lpstr>
      <vt:lpstr>Prepping the Soil</vt:lpstr>
      <vt:lpstr>Effective Watering Strategies</vt:lpstr>
      <vt:lpstr>Seasonal Maintenance Tips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Karen Gradilla</cp:lastModifiedBy>
  <cp:revision>1</cp:revision>
  <dcterms:created xsi:type="dcterms:W3CDTF">2024-04-03T17:16:14Z</dcterms:created>
  <dcterms:modified xsi:type="dcterms:W3CDTF">2024-04-03T17:17:19Z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2024-04-03T00:00:00Z</vt:filetime>
  </property>
  <property fmtid="{D5CDD505-2E9C-101B-9397-08002B2CF9AE}" pid="3" name="Creator">
    <vt:lpwstr>Chromium</vt:lpwstr>
  </property>
  <property fmtid="{D5CDD505-2E9C-101B-9397-08002B2CF9AE}" pid="4" name="LastSaved">
    <vt:filetime>2024-04-03T00:00:00Z</vt:filetime>
  </property>
  <property fmtid="{D5CDD505-2E9C-101B-9397-08002B2CF9AE}" pid="5" name="Producer">
    <vt:lpwstr>GPL Ghostscript 10.02.0</vt:lpwstr>
  </property>
</Properties>
</file>